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3" r:id="rId3"/>
    <p:sldId id="267" r:id="rId4"/>
    <p:sldId id="274" r:id="rId5"/>
    <p:sldId id="272" r:id="rId6"/>
  </p:sldIdLst>
  <p:sldSz cx="8999538" cy="6840538"/>
  <p:notesSz cx="7102475" cy="102330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6" userDrawn="1">
          <p15:clr>
            <a:srgbClr val="A4A3A4"/>
          </p15:clr>
        </p15:guide>
        <p15:guide id="2" pos="20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94660"/>
  </p:normalViewPr>
  <p:slideViewPr>
    <p:cSldViewPr>
      <p:cViewPr varScale="1">
        <p:scale>
          <a:sx n="80" d="100"/>
          <a:sy n="80" d="100"/>
        </p:scale>
        <p:origin x="40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4022549" y="1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/>
          <a:lstStyle>
            <a:lvl1pPr algn="r">
              <a:defRPr sz="1100"/>
            </a:lvl1pPr>
          </a:lstStyle>
          <a:p>
            <a:fld id="{0BFF31E2-3BC7-4666-8F58-7602613C2CC6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719475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4022549" y="9719475"/>
            <a:ext cx="3078435" cy="513550"/>
          </a:xfrm>
          <a:prstGeom prst="rect">
            <a:avLst/>
          </a:prstGeom>
        </p:spPr>
        <p:txBody>
          <a:bodyPr vert="horz" lIns="86850" tIns="43425" rIns="86850" bIns="43425" rtlCol="0" anchor="b"/>
          <a:lstStyle>
            <a:lvl1pPr algn="r">
              <a:defRPr sz="1100"/>
            </a:lvl1pPr>
          </a:lstStyle>
          <a:p>
            <a:fld id="{0E318615-EBCA-4A6A-8635-75FFA3175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32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7113" y="777875"/>
            <a:ext cx="5045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49" y="4860498"/>
            <a:ext cx="5681086" cy="460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566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566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027113" y="777875"/>
            <a:ext cx="5045075" cy="38354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6505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027113" y="777875"/>
            <a:ext cx="5045075" cy="38354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Данной мерой поддержки можно воспользоваться за два месяца в течении трёхмесячного периода (с марта по май 2020 года). Компенсация выплачивается, как правило, в размере 70% от брутто-зарплаты работника. О компенсации можно будет ходатайствовать в Кассе по безработице. Планируемый объём данной меры составляет 250 миллионов евро.</a:t>
            </a:r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6759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62061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79909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Компенсация заработной платы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Наталья Омельченко</a:t>
            </a:r>
            <a:endParaRPr lang="fi-FI" b="1" dirty="0"/>
          </a:p>
          <a:p>
            <a:r>
              <a:rPr lang="ru-RU" sz="2000" dirty="0" smtClean="0"/>
              <a:t>Министерство Социальных Дел</a:t>
            </a:r>
            <a:r>
              <a:rPr lang="fi-FI" sz="2000" dirty="0" smtClean="0"/>
              <a:t> </a:t>
            </a:r>
            <a:r>
              <a:rPr lang="fi-FI" sz="2000" dirty="0"/>
              <a:t>/ </a:t>
            </a:r>
            <a:r>
              <a:rPr lang="ru-RU" sz="2000" dirty="0" smtClean="0"/>
              <a:t>специалист отдела трудовой занятости</a:t>
            </a:r>
            <a:endParaRPr lang="fi-FI" sz="2000" dirty="0"/>
          </a:p>
          <a:p>
            <a:r>
              <a:rPr lang="ru-RU" sz="2000" dirty="0"/>
              <a:t>2</a:t>
            </a:r>
            <a:r>
              <a:rPr lang="fi-FI" sz="2000" dirty="0" smtClean="0"/>
              <a:t>4.</a:t>
            </a:r>
            <a:r>
              <a:rPr lang="ru-RU" sz="2000" dirty="0" smtClean="0"/>
              <a:t>03</a:t>
            </a:r>
            <a:r>
              <a:rPr lang="fi-FI" sz="2000" dirty="0" smtClean="0"/>
              <a:t>.20</a:t>
            </a:r>
            <a:r>
              <a:rPr lang="ru-RU" sz="2000" dirty="0" smtClean="0"/>
              <a:t>20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5147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Компенсация заработной платы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/>
              <a:t>Компенсация </a:t>
            </a:r>
            <a:r>
              <a:rPr lang="ru-RU" dirty="0"/>
              <a:t>выплачивается </a:t>
            </a:r>
            <a:r>
              <a:rPr lang="ru-RU" dirty="0" smtClean="0"/>
              <a:t>Кассой по Безработице тем работающим на основе трудового договора, </a:t>
            </a:r>
            <a:r>
              <a:rPr lang="ru-RU" dirty="0"/>
              <a:t>чей объём занятости и/или же зарплата были уменьшены</a:t>
            </a:r>
            <a:r>
              <a:rPr lang="ru-RU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/>
              <a:t>Размер </a:t>
            </a:r>
            <a:r>
              <a:rPr lang="ru-RU" dirty="0"/>
              <a:t>компенсации – до 1000 евро брутто. </a:t>
            </a:r>
            <a:r>
              <a:rPr lang="ru-RU" dirty="0" smtClean="0"/>
              <a:t>К </a:t>
            </a:r>
            <a:r>
              <a:rPr lang="ru-RU" dirty="0"/>
              <a:t>этой сумме работодатель доплачивает зарплату в размере как минимум 150 евро.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Условия, предъявляемые к работодателю (2 из 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Снижение месячного оборота работодателя по </a:t>
            </a:r>
            <a:r>
              <a:rPr lang="ru-RU" sz="2800" dirty="0"/>
              <a:t>крайней мере на 30</a:t>
            </a:r>
            <a:r>
              <a:rPr lang="ru-RU" sz="2800" dirty="0" smtClean="0"/>
              <a:t>%; 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Работодатель </a:t>
            </a:r>
            <a:r>
              <a:rPr lang="ru-RU" sz="2800" dirty="0"/>
              <a:t>не может обеспечить работой в согласованном объеме </a:t>
            </a:r>
            <a:r>
              <a:rPr lang="ru-RU" sz="2800" dirty="0" smtClean="0"/>
              <a:t>не менее 30</a:t>
            </a:r>
            <a:r>
              <a:rPr lang="ru-RU" sz="2800" dirty="0"/>
              <a:t>% </a:t>
            </a:r>
            <a:r>
              <a:rPr lang="ru-RU" sz="2800" dirty="0" smtClean="0"/>
              <a:t>работников </a:t>
            </a:r>
            <a:r>
              <a:rPr lang="et-EE" sz="2800" dirty="0" smtClean="0"/>
              <a:t>(TLS §35)</a:t>
            </a:r>
            <a:r>
              <a:rPr lang="ru-RU" sz="2800" dirty="0" smtClean="0"/>
              <a:t>; 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Работодатель </a:t>
            </a:r>
            <a:r>
              <a:rPr lang="ru-RU" sz="2800" dirty="0"/>
              <a:t>снизил </a:t>
            </a:r>
            <a:r>
              <a:rPr lang="ru-RU" sz="2800" dirty="0" smtClean="0"/>
              <a:t>не менее 30</a:t>
            </a:r>
            <a:r>
              <a:rPr lang="ru-RU" sz="2800" dirty="0"/>
              <a:t>% работникам </a:t>
            </a:r>
            <a:r>
              <a:rPr lang="ru-RU" sz="2800" dirty="0" smtClean="0"/>
              <a:t>зарплату </a:t>
            </a:r>
            <a:r>
              <a:rPr lang="ru-RU" sz="2800" dirty="0"/>
              <a:t>не менее чем на 30% или до размера минимальной </a:t>
            </a:r>
            <a:r>
              <a:rPr lang="ru-RU" sz="2800" dirty="0" smtClean="0"/>
              <a:t>зарплаты</a:t>
            </a:r>
            <a:r>
              <a:rPr lang="et-EE" sz="2800" dirty="0"/>
              <a:t> (TLS §</a:t>
            </a:r>
            <a:r>
              <a:rPr lang="et-EE" sz="2800" dirty="0" smtClean="0"/>
              <a:t>37)</a:t>
            </a:r>
            <a:r>
              <a:rPr lang="ru-RU" sz="2800" dirty="0" smtClean="0"/>
              <a:t>.</a:t>
            </a:r>
            <a:endParaRPr lang="ru-R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8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Компенсация заработной платы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/>
              <a:t>Данной мерой поддержки можно воспользоваться за два месяца </a:t>
            </a:r>
            <a:r>
              <a:rPr lang="ru-RU" dirty="0" smtClean="0"/>
              <a:t>из трёх (март-май </a:t>
            </a:r>
            <a:r>
              <a:rPr lang="ru-RU" dirty="0"/>
              <a:t>2020 года). </a:t>
            </a:r>
            <a:endParaRPr lang="ru-RU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/>
              <a:t>О </a:t>
            </a:r>
            <a:r>
              <a:rPr lang="ru-RU" dirty="0"/>
              <a:t>компенсации можно будет ходатайствовать в </a:t>
            </a:r>
            <a:r>
              <a:rPr lang="ru-RU" dirty="0" smtClean="0"/>
              <a:t>апреля на портале Кассы </a:t>
            </a:r>
            <a:r>
              <a:rPr lang="ru-RU" dirty="0"/>
              <a:t>по безработице</a:t>
            </a:r>
            <a:r>
              <a:rPr lang="ru-RU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/>
              <a:t>Планируемый </a:t>
            </a:r>
            <a:r>
              <a:rPr lang="ru-RU" dirty="0"/>
              <a:t>объём данной меры </a:t>
            </a:r>
            <a:r>
              <a:rPr lang="ru-RU" dirty="0" smtClean="0"/>
              <a:t>- 250 </a:t>
            </a:r>
            <a:r>
              <a:rPr lang="ru-RU" dirty="0"/>
              <a:t>миллионов евро.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t-EE" dirty="0" smtClean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Наталья Омельченко</a:t>
            </a:r>
            <a:endParaRPr lang="et-EE" b="1" dirty="0" smtClean="0"/>
          </a:p>
          <a:p>
            <a:r>
              <a:rPr lang="et-EE" dirty="0" smtClean="0"/>
              <a:t>natalja</a:t>
            </a:r>
            <a:r>
              <a:rPr lang="et-EE" dirty="0" smtClean="0"/>
              <a:t>.omeltsenko@sm.ee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Esitlusslaidid_est</Template>
  <TotalTime>0</TotalTime>
  <Words>227</Words>
  <Application>Microsoft Office PowerPoint</Application>
  <PresentationFormat>Kohandatud</PresentationFormat>
  <Paragraphs>21</Paragraphs>
  <Slides>5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12" baseType="lpstr">
      <vt:lpstr>Microsoft YaHei</vt:lpstr>
      <vt:lpstr>Arial</vt:lpstr>
      <vt:lpstr>Arial Unicode MS</vt:lpstr>
      <vt:lpstr>Roboto Condensed</vt:lpstr>
      <vt:lpstr>Times New Roman</vt:lpstr>
      <vt:lpstr>Wingdings</vt:lpstr>
      <vt:lpstr>Office'i kujundus</vt:lpstr>
      <vt:lpstr>Компенсация заработной платы</vt:lpstr>
      <vt:lpstr>Компенсация заработной платы </vt:lpstr>
      <vt:lpstr>Условия, предъявляемые к работодателю (2 из 3)</vt:lpstr>
      <vt:lpstr>Компенсация заработной платы </vt:lpstr>
      <vt:lpstr>Спасибо!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2020-03-24T11:06:04Z</dcterms:created>
  <dcterms:modified xsi:type="dcterms:W3CDTF">2020-03-24T15:38:11Z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