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0" r:id="rId3"/>
    <p:sldId id="333" r:id="rId4"/>
    <p:sldId id="288" r:id="rId5"/>
    <p:sldId id="328" r:id="rId6"/>
    <p:sldId id="297" r:id="rId7"/>
    <p:sldId id="357" r:id="rId8"/>
    <p:sldId id="358" r:id="rId9"/>
    <p:sldId id="331" r:id="rId10"/>
    <p:sldId id="334" r:id="rId11"/>
    <p:sldId id="335" r:id="rId12"/>
    <p:sldId id="260" r:id="rId13"/>
    <p:sldId id="336" r:id="rId14"/>
    <p:sldId id="359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29" r:id="rId35"/>
    <p:sldId id="332" r:id="rId36"/>
  </p:sldIdLst>
  <p:sldSz cx="9144000" cy="5143500" type="screen16x9"/>
  <p:notesSz cx="6858000" cy="9144000"/>
  <p:embeddedFontLst>
    <p:embeddedFont>
      <p:font typeface="DIN Pro Regular" panose="020B0504020101020102" pitchFamily="34" charset="0"/>
      <p:regular r:id="rId39"/>
      <p:italic r:id="rId40"/>
    </p:embeddedFont>
    <p:embeddedFont>
      <p:font typeface="Exo 2" pitchFamily="2" charset="0"/>
      <p:regular r:id="rId41"/>
      <p:bold r:id="rId42"/>
      <p:italic r:id="rId43"/>
      <p:boldItalic r:id="rId44"/>
    </p:embeddedFont>
  </p:embeddedFontLst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E56"/>
    <a:srgbClr val="232323"/>
    <a:srgbClr val="FC7258"/>
    <a:srgbClr val="FFAE1F"/>
    <a:srgbClr val="117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75531" autoAdjust="0"/>
  </p:normalViewPr>
  <p:slideViewPr>
    <p:cSldViewPr snapToGrid="0" showGuides="1">
      <p:cViewPr varScale="1">
        <p:scale>
          <a:sx n="71" d="100"/>
          <a:sy n="71" d="100"/>
        </p:scale>
        <p:origin x="1392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"/>
    </p:cViewPr>
  </p:sorterViewPr>
  <p:notesViewPr>
    <p:cSldViewPr snapToGrid="0" showGuides="1">
      <p:cViewPr varScale="1">
        <p:scale>
          <a:sx n="54" d="100"/>
          <a:sy n="54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äise kohatäide 1">
            <a:extLst>
              <a:ext uri="{FF2B5EF4-FFF2-40B4-BE49-F238E27FC236}">
                <a16:creationId xmlns:a16="http://schemas.microsoft.com/office/drawing/2014/main" id="{52219B71-BAEC-406E-BEF6-5C1BF1D900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5779" name="Kuupäeva kohatäide 2">
            <a:extLst>
              <a:ext uri="{FF2B5EF4-FFF2-40B4-BE49-F238E27FC236}">
                <a16:creationId xmlns:a16="http://schemas.microsoft.com/office/drawing/2014/main" id="{1FDF3618-48B9-4BB3-B452-39100EF519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05F0BD6-15A7-4C22-8A6F-D7D4242DFE10}" type="datetimeFigureOut">
              <a:rPr lang="et-EE" altLang="et-EE"/>
              <a:pPr>
                <a:defRPr/>
              </a:pPr>
              <a:t>26.01.2023</a:t>
            </a:fld>
            <a:endParaRPr lang="et-EE" altLang="et-EE"/>
          </a:p>
        </p:txBody>
      </p:sp>
      <p:sp>
        <p:nvSpPr>
          <p:cNvPr id="75780" name="Jaluse kohatäide 3">
            <a:extLst>
              <a:ext uri="{FF2B5EF4-FFF2-40B4-BE49-F238E27FC236}">
                <a16:creationId xmlns:a16="http://schemas.microsoft.com/office/drawing/2014/main" id="{34BEA34B-28FC-4E9B-BCBD-5F995C3067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5781" name="Slaidinumbri kohatäide 4">
            <a:extLst>
              <a:ext uri="{FF2B5EF4-FFF2-40B4-BE49-F238E27FC236}">
                <a16:creationId xmlns:a16="http://schemas.microsoft.com/office/drawing/2014/main" id="{25CACD42-6FFD-46CB-9EDB-45C14680A5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F180EABB-53D7-4D62-978E-DF7A7F7713F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3;n">
            <a:extLst>
              <a:ext uri="{FF2B5EF4-FFF2-40B4-BE49-F238E27FC236}">
                <a16:creationId xmlns:a16="http://schemas.microsoft.com/office/drawing/2014/main" id="{A32E64B7-4FF6-4E30-8ED6-3F3FE1495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Google Shape;4;n">
            <a:extLst>
              <a:ext uri="{FF2B5EF4-FFF2-40B4-BE49-F238E27FC236}">
                <a16:creationId xmlns:a16="http://schemas.microsoft.com/office/drawing/2014/main" id="{D3F6D7FC-5FFE-460B-9A53-F6CF6BB393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yabi.e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Kui paljudel siin kohal olijatel on MTÜ? Kui paljud teavad, mis asi see on? Kui palju kunagi kirjutanud või osalenud projektidel?</a:t>
            </a:r>
          </a:p>
        </p:txBody>
      </p:sp>
    </p:spTree>
    <p:extLst>
      <p:ext uri="{BB962C8B-B14F-4D97-AF65-F5344CB8AC3E}">
        <p14:creationId xmlns:p14="http://schemas.microsoft.com/office/powerpoint/2010/main" val="92365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0b4edcdcd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c0b4edcdcd_2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Kaisa</a:t>
            </a:r>
            <a:endParaRPr b="1"/>
          </a:p>
        </p:txBody>
      </p:sp>
      <p:sp>
        <p:nvSpPr>
          <p:cNvPr id="311" name="Google Shape;311;gc0b4edcdcd_2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75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t-EE" sz="1400" dirty="0"/>
              <a:t>Ühingu alustamiseks ja juhtimiseks vajalikud alusmaterjalid ning nõuanded 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t-EE" sz="1400" dirty="0"/>
              <a:t>leiad aadressilt  </a:t>
            </a:r>
            <a:r>
              <a:rPr lang="et-EE" sz="1400" u="sng" dirty="0">
                <a:solidFill>
                  <a:schemeClr val="hlink"/>
                </a:solidFill>
                <a:hlinkClick r:id="rId3"/>
              </a:rPr>
              <a:t>www.mtyabi.ee </a:t>
            </a:r>
            <a:endParaRPr lang="et-EE" sz="14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88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Külli: </a:t>
            </a:r>
            <a:r>
              <a:rPr lang="et-EE"/>
              <a:t>Seesama MAK võrgustik on</a:t>
            </a:r>
            <a:r>
              <a:rPr lang="et-EE" b="1"/>
              <a:t> suurim üle-eestiline nõustamisvõrgustik, </a:t>
            </a:r>
            <a:r>
              <a:rPr lang="et-EE"/>
              <a:t>töötajaid on kokku 160, neist 61 konsultanti – 18 vabaühendustele, 43 ettevõtlusele. </a:t>
            </a:r>
            <a:br>
              <a:rPr lang="et-EE"/>
            </a:br>
            <a:r>
              <a:rPr lang="et-EE" b="1"/>
              <a:t>Koduleht arenduskeskused.ee.</a:t>
            </a:r>
            <a:r>
              <a:rPr lang="et-EE"/>
              <a:t> Peamised valdkonnad ettevõtlus, kodanikuühiskond, turism, noorte ettevõtlikkus, KOV</a:t>
            </a:r>
            <a:br>
              <a:rPr lang="et-EE"/>
            </a:br>
            <a:r>
              <a:rPr lang="et-EE"/>
              <a:t>Keskuste töötajate kontaktid kaardil maakonniti - avan Valgamaa (kontaktid piltideta), Harjumaa (kontaktid piltidega).  Kirjuta meile - kiri saadetakse maakonna konsultandile.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47" name="Google Shape;14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07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e007890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e0078907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Kaja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67639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cs typeface="Times New Roman" panose="02020603050405020304" pitchFamily="18" charset="0"/>
                <a:sym typeface="Arial"/>
              </a:rPr>
              <a:t>Эстонские документы также должны быть переведены, потому что подписавшие должны понимать, что они подписывают. Документы должны быть нотариально заверены.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7426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32346" y="1388957"/>
            <a:ext cx="6914385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BBE56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4BBE56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4BBE56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4BBE56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4BBE56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Teksti kohatäide 5"/>
          <p:cNvSpPr>
            <a:spLocks noGrp="1"/>
          </p:cNvSpPr>
          <p:nvPr>
            <p:ph type="body" sz="quarter" idx="14"/>
          </p:nvPr>
        </p:nvSpPr>
        <p:spPr>
          <a:xfrm>
            <a:off x="432345" y="3280574"/>
            <a:ext cx="4273661" cy="12999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2000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2000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2000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2000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Google Shape;12;p3">
            <a:extLst>
              <a:ext uri="{FF2B5EF4-FFF2-40B4-BE49-F238E27FC236}">
                <a16:creationId xmlns:a16="http://schemas.microsoft.com/office/drawing/2014/main" id="{7E00994E-5B2D-477B-A45C-D0A738BFFA68}"/>
              </a:ext>
            </a:extLst>
          </p:cNvPr>
          <p:cNvSpPr txBox="1">
            <a:spLocks noGrp="1" noChangeArrowheads="1"/>
          </p:cNvSpPr>
          <p:nvPr>
            <p:ph type="sldNum" idx="15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2615-0E6C-4DB7-8AFE-7BFAD158C177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469733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704524D5-8815-461D-87E5-C5EFFD8C63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977" y="274639"/>
            <a:ext cx="7886700" cy="61611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7" name="Tabeli kohatäide 6"/>
          <p:cNvSpPr>
            <a:spLocks noGrp="1"/>
          </p:cNvSpPr>
          <p:nvPr>
            <p:ph type="tbl" sz="quarter" idx="11"/>
          </p:nvPr>
        </p:nvSpPr>
        <p:spPr>
          <a:xfrm>
            <a:off x="552450" y="1482725"/>
            <a:ext cx="4295447" cy="2994025"/>
          </a:xfrm>
          <a:prstGeom prst="rect">
            <a:avLst/>
          </a:prstGeom>
          <a:ln>
            <a:solidFill>
              <a:srgbClr val="4BBE56"/>
            </a:solidFill>
          </a:ln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8" name="Tabeli kohatäide 6"/>
          <p:cNvSpPr>
            <a:spLocks noGrp="1"/>
          </p:cNvSpPr>
          <p:nvPr>
            <p:ph type="tbl" sz="quarter" idx="12"/>
          </p:nvPr>
        </p:nvSpPr>
        <p:spPr>
          <a:xfrm>
            <a:off x="5037740" y="1482725"/>
            <a:ext cx="3400937" cy="2994025"/>
          </a:xfrm>
          <a:prstGeom prst="rect">
            <a:avLst/>
          </a:prstGeom>
          <a:ln>
            <a:solidFill>
              <a:srgbClr val="4BBE56"/>
            </a:solidFill>
          </a:ln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F34C8837-758B-413E-A1D5-0034ACDF0980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C8B2-2648-4FFE-8A86-3CB5C5C9C9B1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6873045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98914CB9-2CCC-403A-8D57-A88BB9B951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978" y="80278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551977" y="2003812"/>
            <a:ext cx="7944453" cy="7477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rgbClr val="4BBE56"/>
              </a:buClr>
              <a:buFontTx/>
              <a:buBlip>
                <a:blip r:embed="rId3"/>
              </a:buBlip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900" indent="-342900">
              <a:lnSpc>
                <a:spcPct val="150000"/>
              </a:lnSpc>
              <a:buClr>
                <a:srgbClr val="4BBE56"/>
              </a:buClr>
              <a:buFontTx/>
              <a:buBlip>
                <a:blip r:embed="rId3"/>
              </a:buBlip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342900" indent="-342900">
              <a:lnSpc>
                <a:spcPct val="150000"/>
              </a:lnSpc>
              <a:buClr>
                <a:srgbClr val="4BBE56"/>
              </a:buClr>
              <a:buFontTx/>
              <a:buBlip>
                <a:blip r:embed="rId3"/>
              </a:buBlip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342900" indent="-342900">
              <a:lnSpc>
                <a:spcPct val="150000"/>
              </a:lnSpc>
              <a:buClr>
                <a:srgbClr val="4BBE56"/>
              </a:buClr>
              <a:buFontTx/>
              <a:buBlip>
                <a:blip r:embed="rId3"/>
              </a:buBlip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342900" indent="-342900">
              <a:lnSpc>
                <a:spcPct val="150000"/>
              </a:lnSpc>
              <a:buClr>
                <a:srgbClr val="4BBE56"/>
              </a:buClr>
              <a:buFontTx/>
              <a:buBlip>
                <a:blip r:embed="rId3"/>
              </a:buBlip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651A64D9-8F8A-46DA-8B19-9EC981CD5B35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D42A-CD07-46CD-AA47-944C398EE9FB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388732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E73F272D-8189-4C13-8EDD-73C0A23A06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5904191" y="0"/>
            <a:ext cx="3240000" cy="5128831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4863478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73150" y="1459094"/>
            <a:ext cx="4863478" cy="7477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EAB7DE8D-73C0-4FBF-9C0A-DC2DF0B134B0}"/>
              </a:ext>
            </a:extLst>
          </p:cNvPr>
          <p:cNvSpPr>
            <a:spLocks noGrp="1" noChangeArrowheads="1"/>
          </p:cNvSpPr>
          <p:nvPr>
            <p:ph type="sldNum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0438-97DE-4CB1-BC12-A46F83F934E6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3328659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;p4">
            <a:extLst>
              <a:ext uri="{FF2B5EF4-FFF2-40B4-BE49-F238E27FC236}">
                <a16:creationId xmlns:a16="http://schemas.microsoft.com/office/drawing/2014/main" id="{DCAF4413-2DA8-4063-B265-6E1F07CBF0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4863478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73150" y="1459094"/>
            <a:ext cx="4863478" cy="7477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8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7520154" y="0"/>
            <a:ext cx="162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0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5900154" y="0"/>
            <a:ext cx="162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7" name="Slaidinumbri kohatäide 2">
            <a:extLst>
              <a:ext uri="{FF2B5EF4-FFF2-40B4-BE49-F238E27FC236}">
                <a16:creationId xmlns:a16="http://schemas.microsoft.com/office/drawing/2014/main" id="{41E3ADAC-40D5-4FA9-AA14-D13F38934AE0}"/>
              </a:ext>
            </a:extLst>
          </p:cNvPr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EC81-ECF3-4E40-88BF-9B826314F74C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28438657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;p4">
            <a:extLst>
              <a:ext uri="{FF2B5EF4-FFF2-40B4-BE49-F238E27FC236}">
                <a16:creationId xmlns:a16="http://schemas.microsoft.com/office/drawing/2014/main" id="{9F4A64B5-9E75-4D63-A3E2-4FCC9532C14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4863478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73150" y="1459094"/>
            <a:ext cx="4863478" cy="7477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5900154" y="0"/>
            <a:ext cx="3240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2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5900154" y="2571748"/>
            <a:ext cx="3240000" cy="2571751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7" name="Slaidinumbri kohatäide 2">
            <a:extLst>
              <a:ext uri="{FF2B5EF4-FFF2-40B4-BE49-F238E27FC236}">
                <a16:creationId xmlns:a16="http://schemas.microsoft.com/office/drawing/2014/main" id="{A62D76CC-DFA3-40C1-A355-4EF1417B0C78}"/>
              </a:ext>
            </a:extLst>
          </p:cNvPr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667B-E0A5-4729-BBA4-9107E0612AD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667459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;p4">
            <a:extLst>
              <a:ext uri="{FF2B5EF4-FFF2-40B4-BE49-F238E27FC236}">
                <a16:creationId xmlns:a16="http://schemas.microsoft.com/office/drawing/2014/main" id="{4786EA4C-ACE3-45F6-8280-85F385B26D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7732802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0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0" y="2571750"/>
            <a:ext cx="4572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1" name="Pildi kohatäide 6"/>
          <p:cNvSpPr>
            <a:spLocks noGrp="1"/>
          </p:cNvSpPr>
          <p:nvPr>
            <p:ph type="pic" sz="quarter" idx="16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2" name="Teksti kohatäide 6"/>
          <p:cNvSpPr>
            <a:spLocks noGrp="1"/>
          </p:cNvSpPr>
          <p:nvPr>
            <p:ph type="body" sz="quarter" idx="21"/>
          </p:nvPr>
        </p:nvSpPr>
        <p:spPr>
          <a:xfrm>
            <a:off x="2557131" y="1539875"/>
            <a:ext cx="5648821" cy="99377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3" name="Teksti kohatäide 6"/>
          <p:cNvSpPr>
            <a:spLocks noGrp="1"/>
          </p:cNvSpPr>
          <p:nvPr>
            <p:ph type="body" sz="quarter" idx="22"/>
          </p:nvPr>
        </p:nvSpPr>
        <p:spPr>
          <a:xfrm>
            <a:off x="473151" y="1539875"/>
            <a:ext cx="1985888" cy="38762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aidinumbri kohatäide 2">
            <a:extLst>
              <a:ext uri="{FF2B5EF4-FFF2-40B4-BE49-F238E27FC236}">
                <a16:creationId xmlns:a16="http://schemas.microsoft.com/office/drawing/2014/main" id="{8BBDA947-0427-4FF5-B38D-76FFF592FCC3}"/>
              </a:ext>
            </a:extLst>
          </p:cNvPr>
          <p:cNvSpPr>
            <a:spLocks noGrp="1" noChangeArrowheads="1"/>
          </p:cNvSpPr>
          <p:nvPr>
            <p:ph type="sldNum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DFA3-388A-418E-83D5-D1ACA8615AA1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33351822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8;p4">
            <a:extLst>
              <a:ext uri="{FF2B5EF4-FFF2-40B4-BE49-F238E27FC236}">
                <a16:creationId xmlns:a16="http://schemas.microsoft.com/office/drawing/2014/main" id="{3A89C7A0-EBF5-461A-9C33-54A2DAC3A4B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7732802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0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-15766" y="2571750"/>
            <a:ext cx="2286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2" name="Pildi kohatäide 6"/>
          <p:cNvSpPr>
            <a:spLocks noGrp="1"/>
          </p:cNvSpPr>
          <p:nvPr>
            <p:ph type="pic" sz="quarter" idx="17"/>
          </p:nvPr>
        </p:nvSpPr>
        <p:spPr>
          <a:xfrm>
            <a:off x="2278117" y="2571750"/>
            <a:ext cx="2286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5" name="Pildi kohatäide 6"/>
          <p:cNvSpPr>
            <a:spLocks noGrp="1"/>
          </p:cNvSpPr>
          <p:nvPr>
            <p:ph type="pic" sz="quarter" idx="18"/>
          </p:nvPr>
        </p:nvSpPr>
        <p:spPr>
          <a:xfrm>
            <a:off x="4572000" y="2571750"/>
            <a:ext cx="2286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6" name="Pildi kohatäide 6"/>
          <p:cNvSpPr>
            <a:spLocks noGrp="1"/>
          </p:cNvSpPr>
          <p:nvPr>
            <p:ph type="pic" sz="quarter" idx="19"/>
          </p:nvPr>
        </p:nvSpPr>
        <p:spPr>
          <a:xfrm>
            <a:off x="6865883" y="2571750"/>
            <a:ext cx="22860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4" name="Teksti kohatäide 6"/>
          <p:cNvSpPr>
            <a:spLocks noGrp="1"/>
          </p:cNvSpPr>
          <p:nvPr>
            <p:ph type="body" sz="quarter" idx="21"/>
          </p:nvPr>
        </p:nvSpPr>
        <p:spPr>
          <a:xfrm>
            <a:off x="2557131" y="1539875"/>
            <a:ext cx="5648821" cy="99377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7" name="Teksti kohatäide 6"/>
          <p:cNvSpPr>
            <a:spLocks noGrp="1"/>
          </p:cNvSpPr>
          <p:nvPr>
            <p:ph type="body" sz="quarter" idx="22"/>
          </p:nvPr>
        </p:nvSpPr>
        <p:spPr>
          <a:xfrm>
            <a:off x="473151" y="1539875"/>
            <a:ext cx="1985888" cy="38762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1" name="Slaidinumbri kohatäide 2">
            <a:extLst>
              <a:ext uri="{FF2B5EF4-FFF2-40B4-BE49-F238E27FC236}">
                <a16:creationId xmlns:a16="http://schemas.microsoft.com/office/drawing/2014/main" id="{5203934C-9912-40ED-BBB3-F4FA0D8ACB03}"/>
              </a:ext>
            </a:extLst>
          </p:cNvPr>
          <p:cNvSpPr>
            <a:spLocks noGrp="1" noChangeArrowheads="1"/>
          </p:cNvSpPr>
          <p:nvPr>
            <p:ph type="sldNum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5BA8-E3F0-41F8-88B2-6B7EB59E8A4F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69599944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8;p4">
            <a:extLst>
              <a:ext uri="{FF2B5EF4-FFF2-40B4-BE49-F238E27FC236}">
                <a16:creationId xmlns:a16="http://schemas.microsoft.com/office/drawing/2014/main" id="{4A0263ED-AE1B-41C0-AA57-B89D996793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7732802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1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7882" y="2571750"/>
            <a:ext cx="18288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7" name="Pildi kohatäide 6"/>
          <p:cNvSpPr>
            <a:spLocks noGrp="1"/>
          </p:cNvSpPr>
          <p:nvPr>
            <p:ph type="pic" sz="quarter" idx="16"/>
          </p:nvPr>
        </p:nvSpPr>
        <p:spPr>
          <a:xfrm>
            <a:off x="1836682" y="2571750"/>
            <a:ext cx="18288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8" name="Pildi kohatäide 6"/>
          <p:cNvSpPr>
            <a:spLocks noGrp="1"/>
          </p:cNvSpPr>
          <p:nvPr>
            <p:ph type="pic" sz="quarter" idx="17"/>
          </p:nvPr>
        </p:nvSpPr>
        <p:spPr>
          <a:xfrm>
            <a:off x="3665482" y="2571750"/>
            <a:ext cx="18288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9" name="Pildi kohatäide 6"/>
          <p:cNvSpPr>
            <a:spLocks noGrp="1"/>
          </p:cNvSpPr>
          <p:nvPr>
            <p:ph type="pic" sz="quarter" idx="18"/>
          </p:nvPr>
        </p:nvSpPr>
        <p:spPr>
          <a:xfrm>
            <a:off x="5494282" y="2571750"/>
            <a:ext cx="18288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20" name="Pildi kohatäide 6"/>
          <p:cNvSpPr>
            <a:spLocks noGrp="1"/>
          </p:cNvSpPr>
          <p:nvPr>
            <p:ph type="pic" sz="quarter" idx="19"/>
          </p:nvPr>
        </p:nvSpPr>
        <p:spPr>
          <a:xfrm>
            <a:off x="7323082" y="2571750"/>
            <a:ext cx="1828800" cy="257175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4" name="Teksti kohatäide 6"/>
          <p:cNvSpPr>
            <a:spLocks noGrp="1"/>
          </p:cNvSpPr>
          <p:nvPr>
            <p:ph type="body" sz="quarter" idx="21"/>
          </p:nvPr>
        </p:nvSpPr>
        <p:spPr>
          <a:xfrm>
            <a:off x="2557131" y="1539875"/>
            <a:ext cx="5648821" cy="99377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sz="1400" b="0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5" name="Teksti kohatäide 6"/>
          <p:cNvSpPr>
            <a:spLocks noGrp="1"/>
          </p:cNvSpPr>
          <p:nvPr>
            <p:ph type="body" sz="quarter" idx="22"/>
          </p:nvPr>
        </p:nvSpPr>
        <p:spPr>
          <a:xfrm>
            <a:off x="473151" y="1539875"/>
            <a:ext cx="1985888" cy="38762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b="1">
                <a:solidFill>
                  <a:srgbClr val="232323"/>
                </a:solidFill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2" name="Slaidinumbri kohatäide 2">
            <a:extLst>
              <a:ext uri="{FF2B5EF4-FFF2-40B4-BE49-F238E27FC236}">
                <a16:creationId xmlns:a16="http://schemas.microsoft.com/office/drawing/2014/main" id="{F32CA137-B642-43EF-95C5-3741353204FA}"/>
              </a:ext>
            </a:extLst>
          </p:cNvPr>
          <p:cNvSpPr>
            <a:spLocks noGrp="1" noChangeArrowheads="1"/>
          </p:cNvSpPr>
          <p:nvPr>
            <p:ph type="sldNum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5BE2-1B2C-4B0D-81F5-6A954B404FE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15834410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8;p4">
            <a:extLst>
              <a:ext uri="{FF2B5EF4-FFF2-40B4-BE49-F238E27FC236}">
                <a16:creationId xmlns:a16="http://schemas.microsoft.com/office/drawing/2014/main" id="{EDBFCC4C-6C68-4472-B82E-E43E8B9992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7732802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1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473152" y="1609869"/>
            <a:ext cx="2372526" cy="1923761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6" name="Pildi kohatäide 6"/>
          <p:cNvSpPr>
            <a:spLocks noGrp="1"/>
          </p:cNvSpPr>
          <p:nvPr>
            <p:ph type="pic" sz="quarter" idx="16"/>
          </p:nvPr>
        </p:nvSpPr>
        <p:spPr>
          <a:xfrm>
            <a:off x="3098111" y="1609869"/>
            <a:ext cx="2372526" cy="1923761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23" name="Pildi kohatäide 6"/>
          <p:cNvSpPr>
            <a:spLocks noGrp="1"/>
          </p:cNvSpPr>
          <p:nvPr>
            <p:ph type="pic" sz="quarter" idx="17"/>
          </p:nvPr>
        </p:nvSpPr>
        <p:spPr>
          <a:xfrm>
            <a:off x="5723070" y="1609869"/>
            <a:ext cx="2372526" cy="1923761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7" name="Teksti kohatäide 6"/>
          <p:cNvSpPr>
            <a:spLocks noGrp="1"/>
          </p:cNvSpPr>
          <p:nvPr>
            <p:ph type="body" sz="quarter" idx="19"/>
          </p:nvPr>
        </p:nvSpPr>
        <p:spPr>
          <a:xfrm>
            <a:off x="473150" y="4113136"/>
            <a:ext cx="2404059" cy="993775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sz="1100" b="0"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sz="1100" b="0"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sz="1100" b="0"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sz="1100" b="0"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8" name="Teksti kohatäide 6"/>
          <p:cNvSpPr>
            <a:spLocks noGrp="1"/>
          </p:cNvSpPr>
          <p:nvPr>
            <p:ph type="body" sz="quarter" idx="20"/>
          </p:nvPr>
        </p:nvSpPr>
        <p:spPr>
          <a:xfrm>
            <a:off x="473150" y="3629573"/>
            <a:ext cx="2404059" cy="387622"/>
          </a:xfrm>
          <a:prstGeom prst="rect">
            <a:avLst/>
          </a:prstGeom>
        </p:spPr>
        <p:txBody>
          <a:bodyPr/>
          <a:lstStyle>
            <a:lvl1pPr>
              <a:defRPr b="1"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b="1"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b="1"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b="1"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b="1"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9" name="Teksti kohatäide 6"/>
          <p:cNvSpPr>
            <a:spLocks noGrp="1"/>
          </p:cNvSpPr>
          <p:nvPr>
            <p:ph type="body" sz="quarter" idx="21"/>
          </p:nvPr>
        </p:nvSpPr>
        <p:spPr>
          <a:xfrm>
            <a:off x="3098111" y="3629572"/>
            <a:ext cx="2404059" cy="387622"/>
          </a:xfrm>
          <a:prstGeom prst="rect">
            <a:avLst/>
          </a:prstGeom>
        </p:spPr>
        <p:txBody>
          <a:bodyPr/>
          <a:lstStyle>
            <a:lvl1pPr>
              <a:defRPr b="1"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b="1"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b="1"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b="1"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b="1"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20" name="Teksti kohatäide 6"/>
          <p:cNvSpPr>
            <a:spLocks noGrp="1"/>
          </p:cNvSpPr>
          <p:nvPr>
            <p:ph type="body" sz="quarter" idx="22"/>
          </p:nvPr>
        </p:nvSpPr>
        <p:spPr>
          <a:xfrm>
            <a:off x="5723070" y="3629572"/>
            <a:ext cx="2404059" cy="387622"/>
          </a:xfrm>
          <a:prstGeom prst="rect">
            <a:avLst/>
          </a:prstGeom>
        </p:spPr>
        <p:txBody>
          <a:bodyPr/>
          <a:lstStyle>
            <a:lvl1pPr>
              <a:defRPr b="1"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b="1"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b="1"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b="1"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b="1"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21" name="Teksti kohatäide 6"/>
          <p:cNvSpPr>
            <a:spLocks noGrp="1"/>
          </p:cNvSpPr>
          <p:nvPr>
            <p:ph type="body" sz="quarter" idx="23"/>
          </p:nvPr>
        </p:nvSpPr>
        <p:spPr>
          <a:xfrm>
            <a:off x="3098111" y="4113136"/>
            <a:ext cx="2404059" cy="993775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sz="1100" b="0"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sz="1100" b="0"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sz="1100" b="0"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sz="1100" b="0"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22" name="Teksti kohatäide 6"/>
          <p:cNvSpPr>
            <a:spLocks noGrp="1"/>
          </p:cNvSpPr>
          <p:nvPr>
            <p:ph type="body" sz="quarter" idx="24"/>
          </p:nvPr>
        </p:nvSpPr>
        <p:spPr>
          <a:xfrm>
            <a:off x="5723070" y="4107928"/>
            <a:ext cx="2404059" cy="993775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Exo 2" pitchFamily="2" charset="0"/>
                <a:cs typeface="DIN Pro Regular" panose="020B0504020101020102" pitchFamily="34" charset="0"/>
              </a:defRPr>
            </a:lvl1pPr>
            <a:lvl2pPr>
              <a:defRPr sz="1100" b="0">
                <a:latin typeface="Exo 2" pitchFamily="2" charset="0"/>
                <a:cs typeface="DIN Pro Regular" panose="020B0504020101020102" pitchFamily="34" charset="0"/>
              </a:defRPr>
            </a:lvl2pPr>
            <a:lvl3pPr>
              <a:defRPr sz="1100" b="0">
                <a:latin typeface="Exo 2" pitchFamily="2" charset="0"/>
                <a:cs typeface="DIN Pro Regular" panose="020B0504020101020102" pitchFamily="34" charset="0"/>
              </a:defRPr>
            </a:lvl3pPr>
            <a:lvl4pPr>
              <a:defRPr sz="1100" b="0">
                <a:latin typeface="Exo 2" pitchFamily="2" charset="0"/>
                <a:cs typeface="DIN Pro Regular" panose="020B0504020101020102" pitchFamily="34" charset="0"/>
              </a:defRPr>
            </a:lvl4pPr>
            <a:lvl5pPr>
              <a:defRPr sz="1100" b="0">
                <a:latin typeface="Exo 2" pitchFamily="2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3" name="Slaidinumbri kohatäide 2">
            <a:extLst>
              <a:ext uri="{FF2B5EF4-FFF2-40B4-BE49-F238E27FC236}">
                <a16:creationId xmlns:a16="http://schemas.microsoft.com/office/drawing/2014/main" id="{5F9FA792-B64D-41BF-BD9A-32165231C362}"/>
              </a:ext>
            </a:extLst>
          </p:cNvPr>
          <p:cNvSpPr>
            <a:spLocks noGrp="1" noChangeArrowheads="1"/>
          </p:cNvSpPr>
          <p:nvPr>
            <p:ph type="sldNum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6EEC-E695-42B0-B24D-1D15F964F9A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45140305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8;p4">
            <a:extLst>
              <a:ext uri="{FF2B5EF4-FFF2-40B4-BE49-F238E27FC236}">
                <a16:creationId xmlns:a16="http://schemas.microsoft.com/office/drawing/2014/main" id="{C3CFA470-3C81-4559-81B4-612B18A3A71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7520154" y="0"/>
            <a:ext cx="162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0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5900154" y="0"/>
            <a:ext cx="162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9" name="Pealkiri 1"/>
          <p:cNvSpPr>
            <a:spLocks noGrp="1"/>
          </p:cNvSpPr>
          <p:nvPr>
            <p:ph type="title"/>
          </p:nvPr>
        </p:nvSpPr>
        <p:spPr>
          <a:xfrm>
            <a:off x="473149" y="447962"/>
            <a:ext cx="5186671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1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2356945" y="1451211"/>
            <a:ext cx="2758966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2" name="Teksti kohatäide 3"/>
          <p:cNvSpPr>
            <a:spLocks noGrp="1"/>
          </p:cNvSpPr>
          <p:nvPr>
            <p:ph type="body" sz="quarter" idx="16"/>
          </p:nvPr>
        </p:nvSpPr>
        <p:spPr>
          <a:xfrm>
            <a:off x="473151" y="1459094"/>
            <a:ext cx="1764798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3" name="Teksti kohatäide 3"/>
          <p:cNvSpPr>
            <a:spLocks noGrp="1"/>
          </p:cNvSpPr>
          <p:nvPr>
            <p:ph type="body" sz="quarter" idx="17"/>
          </p:nvPr>
        </p:nvSpPr>
        <p:spPr>
          <a:xfrm>
            <a:off x="2356945" y="2557315"/>
            <a:ext cx="2758966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4" name="Teksti kohatäide 3"/>
          <p:cNvSpPr>
            <a:spLocks noGrp="1"/>
          </p:cNvSpPr>
          <p:nvPr>
            <p:ph type="body" sz="quarter" idx="18"/>
          </p:nvPr>
        </p:nvSpPr>
        <p:spPr>
          <a:xfrm>
            <a:off x="473151" y="2565198"/>
            <a:ext cx="1764798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5" name="Teksti kohatäide 3"/>
          <p:cNvSpPr>
            <a:spLocks noGrp="1"/>
          </p:cNvSpPr>
          <p:nvPr>
            <p:ph type="body" sz="quarter" idx="19"/>
          </p:nvPr>
        </p:nvSpPr>
        <p:spPr>
          <a:xfrm>
            <a:off x="2356945" y="3655536"/>
            <a:ext cx="2758966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6" name="Teksti kohatäide 3"/>
          <p:cNvSpPr>
            <a:spLocks noGrp="1"/>
          </p:cNvSpPr>
          <p:nvPr>
            <p:ph type="body" sz="quarter" idx="20"/>
          </p:nvPr>
        </p:nvSpPr>
        <p:spPr>
          <a:xfrm>
            <a:off x="473151" y="3663419"/>
            <a:ext cx="1764798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8" name="Slaidinumbri kohatäide 2">
            <a:extLst>
              <a:ext uri="{FF2B5EF4-FFF2-40B4-BE49-F238E27FC236}">
                <a16:creationId xmlns:a16="http://schemas.microsoft.com/office/drawing/2014/main" id="{89C27AF0-CB5C-4827-9A31-5D89FE529B9B}"/>
              </a:ext>
            </a:extLst>
          </p:cNvPr>
          <p:cNvSpPr>
            <a:spLocks noGrp="1" noChangeArrowheads="1"/>
          </p:cNvSpPr>
          <p:nvPr>
            <p:ph type="sldNum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C96B-1FCA-4A23-93DA-7F79F6B1CA32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6884920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;p4">
            <a:extLst>
              <a:ext uri="{FF2B5EF4-FFF2-40B4-BE49-F238E27FC236}">
                <a16:creationId xmlns:a16="http://schemas.microsoft.com/office/drawing/2014/main" id="{9ADBA1B2-9B93-452A-8726-49477D3104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32346" y="1388957"/>
            <a:ext cx="8002206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BBE56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4BBE56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4BBE56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4BBE56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4BBE56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Teksti kohatäide 5"/>
          <p:cNvSpPr>
            <a:spLocks noGrp="1"/>
          </p:cNvSpPr>
          <p:nvPr>
            <p:ph type="body" sz="quarter" idx="14"/>
          </p:nvPr>
        </p:nvSpPr>
        <p:spPr>
          <a:xfrm>
            <a:off x="432346" y="2467304"/>
            <a:ext cx="8002206" cy="21132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2000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2000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2000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2000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AA59F91-6753-4568-984B-7590904CEAEB}"/>
              </a:ext>
            </a:extLst>
          </p:cNvPr>
          <p:cNvSpPr txBox="1">
            <a:spLocks noGrp="1" noChangeArrowheads="1"/>
          </p:cNvSpPr>
          <p:nvPr>
            <p:ph type="sldNum" idx="15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2BF4-B098-4F2F-BA3B-6A80A4587952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5875960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>
            <a:extLst>
              <a:ext uri="{FF2B5EF4-FFF2-40B4-BE49-F238E27FC236}">
                <a16:creationId xmlns:a16="http://schemas.microsoft.com/office/drawing/2014/main" id="{F0C2FCAB-B433-4A74-9BAE-11E79CE131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ealkiri 1">
            <a:extLst>
              <a:ext uri="{FF2B5EF4-FFF2-40B4-BE49-F238E27FC236}">
                <a16:creationId xmlns:a16="http://schemas.microsoft.com/office/drawing/2014/main" id="{7B697FA2-C880-4B08-B6FF-EE930C6D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841375"/>
            <a:ext cx="5186363" cy="496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t-EE" sz="1800" b="1">
                <a:solidFill>
                  <a:srgbClr val="232323"/>
                </a:solidFill>
                <a:latin typeface="Exo 2" pitchFamily="2" charset="0"/>
              </a:rPr>
              <a:t>Klõpsake juhteksemplari pealkirja laadi redigeerimiseks</a:t>
            </a:r>
          </a:p>
        </p:txBody>
      </p:sp>
      <p:sp>
        <p:nvSpPr>
          <p:cNvPr id="8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7520154" y="0"/>
            <a:ext cx="162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0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5900154" y="0"/>
            <a:ext cx="162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1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2356945" y="1451211"/>
            <a:ext cx="2758966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2" name="Teksti kohatäide 3"/>
          <p:cNvSpPr>
            <a:spLocks noGrp="1"/>
          </p:cNvSpPr>
          <p:nvPr>
            <p:ph type="body" sz="quarter" idx="16"/>
          </p:nvPr>
        </p:nvSpPr>
        <p:spPr>
          <a:xfrm>
            <a:off x="473151" y="1459094"/>
            <a:ext cx="1764798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3" name="Teksti kohatäide 3"/>
          <p:cNvSpPr>
            <a:spLocks noGrp="1"/>
          </p:cNvSpPr>
          <p:nvPr>
            <p:ph type="body" sz="quarter" idx="17"/>
          </p:nvPr>
        </p:nvSpPr>
        <p:spPr>
          <a:xfrm>
            <a:off x="2356945" y="2557315"/>
            <a:ext cx="2758966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4" name="Teksti kohatäide 3"/>
          <p:cNvSpPr>
            <a:spLocks noGrp="1"/>
          </p:cNvSpPr>
          <p:nvPr>
            <p:ph type="body" sz="quarter" idx="18"/>
          </p:nvPr>
        </p:nvSpPr>
        <p:spPr>
          <a:xfrm>
            <a:off x="473151" y="2565198"/>
            <a:ext cx="1764798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5" name="Teksti kohatäide 3"/>
          <p:cNvSpPr>
            <a:spLocks noGrp="1"/>
          </p:cNvSpPr>
          <p:nvPr>
            <p:ph type="body" sz="quarter" idx="19"/>
          </p:nvPr>
        </p:nvSpPr>
        <p:spPr>
          <a:xfrm>
            <a:off x="2356945" y="3655536"/>
            <a:ext cx="2758966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2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6" name="Teksti kohatäide 3"/>
          <p:cNvSpPr>
            <a:spLocks noGrp="1"/>
          </p:cNvSpPr>
          <p:nvPr>
            <p:ph type="body" sz="quarter" idx="20"/>
          </p:nvPr>
        </p:nvSpPr>
        <p:spPr>
          <a:xfrm>
            <a:off x="473151" y="3663419"/>
            <a:ext cx="1764798" cy="993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00000"/>
              </a:lnSpc>
              <a:buClr>
                <a:srgbClr val="4BBE56"/>
              </a:buClr>
              <a:buFont typeface="+mj-lt"/>
              <a:buNone/>
              <a:defRPr sz="1400" b="1">
                <a:solidFill>
                  <a:srgbClr val="4BBE56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7" name="Pealkiri 1"/>
          <p:cNvSpPr>
            <a:spLocks noGrp="1"/>
          </p:cNvSpPr>
          <p:nvPr>
            <p:ph type="title"/>
          </p:nvPr>
        </p:nvSpPr>
        <p:spPr>
          <a:xfrm>
            <a:off x="456628" y="119656"/>
            <a:ext cx="5186671" cy="4968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20" name="Slaidinumbri kohatäide 2">
            <a:extLst>
              <a:ext uri="{FF2B5EF4-FFF2-40B4-BE49-F238E27FC236}">
                <a16:creationId xmlns:a16="http://schemas.microsoft.com/office/drawing/2014/main" id="{A52C02C8-42D1-44B2-8AC1-CA4E41C2AB3D}"/>
              </a:ext>
            </a:extLst>
          </p:cNvPr>
          <p:cNvSpPr>
            <a:spLocks noGrp="1" noChangeArrowheads="1"/>
          </p:cNvSpPr>
          <p:nvPr>
            <p:ph type="sldNum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59DF-C2C3-44FA-8100-5A8DBB5FF541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07334058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;p4">
            <a:extLst>
              <a:ext uri="{FF2B5EF4-FFF2-40B4-BE49-F238E27FC236}">
                <a16:creationId xmlns:a16="http://schemas.microsoft.com/office/drawing/2014/main" id="{DD7AD9AE-D50A-4BF1-BDFF-D05A72CD2E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4863478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73150" y="1459094"/>
            <a:ext cx="4863478" cy="7477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3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8064000" y="0"/>
            <a:ext cx="108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4" name="Pildi kohatäide 6"/>
          <p:cNvSpPr>
            <a:spLocks noGrp="1"/>
          </p:cNvSpPr>
          <p:nvPr>
            <p:ph type="pic" sz="quarter" idx="16"/>
          </p:nvPr>
        </p:nvSpPr>
        <p:spPr>
          <a:xfrm>
            <a:off x="6984000" y="0"/>
            <a:ext cx="108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5" name="Pildi kohatäide 6"/>
          <p:cNvSpPr>
            <a:spLocks noGrp="1"/>
          </p:cNvSpPr>
          <p:nvPr>
            <p:ph type="pic" sz="quarter" idx="17"/>
          </p:nvPr>
        </p:nvSpPr>
        <p:spPr>
          <a:xfrm>
            <a:off x="5881239" y="0"/>
            <a:ext cx="1080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8" name="Slaidinumbri kohatäide 2">
            <a:extLst>
              <a:ext uri="{FF2B5EF4-FFF2-40B4-BE49-F238E27FC236}">
                <a16:creationId xmlns:a16="http://schemas.microsoft.com/office/drawing/2014/main" id="{C1728697-9F59-47FA-85BE-004228EE6EE5}"/>
              </a:ext>
            </a:extLst>
          </p:cNvPr>
          <p:cNvSpPr>
            <a:spLocks noGrp="1" noChangeArrowheads="1"/>
          </p:cNvSpPr>
          <p:nvPr>
            <p:ph type="sldNum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A25C-87AD-412D-A492-B886453F533F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55823887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5228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5" name="Pildi kohatäide 6"/>
          <p:cNvSpPr>
            <a:spLocks noGrp="1"/>
          </p:cNvSpPr>
          <p:nvPr>
            <p:ph type="pic" sz="quarter" idx="15"/>
          </p:nvPr>
        </p:nvSpPr>
        <p:spPr>
          <a:xfrm>
            <a:off x="1530683" y="0"/>
            <a:ext cx="15228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6" name="Pildi kohatäide 6"/>
          <p:cNvSpPr>
            <a:spLocks noGrp="1"/>
          </p:cNvSpPr>
          <p:nvPr>
            <p:ph type="pic" sz="quarter" idx="16"/>
          </p:nvPr>
        </p:nvSpPr>
        <p:spPr>
          <a:xfrm>
            <a:off x="3069249" y="0"/>
            <a:ext cx="15228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7" name="Pildi kohatäide 6"/>
          <p:cNvSpPr>
            <a:spLocks noGrp="1"/>
          </p:cNvSpPr>
          <p:nvPr>
            <p:ph type="pic" sz="quarter" idx="17"/>
          </p:nvPr>
        </p:nvSpPr>
        <p:spPr>
          <a:xfrm>
            <a:off x="4607815" y="0"/>
            <a:ext cx="15228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8" name="Pildi kohatäide 6"/>
          <p:cNvSpPr>
            <a:spLocks noGrp="1"/>
          </p:cNvSpPr>
          <p:nvPr>
            <p:ph type="pic" sz="quarter" idx="18"/>
          </p:nvPr>
        </p:nvSpPr>
        <p:spPr>
          <a:xfrm>
            <a:off x="6146381" y="0"/>
            <a:ext cx="15228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9" name="Pildi kohatäide 6"/>
          <p:cNvSpPr>
            <a:spLocks noGrp="1"/>
          </p:cNvSpPr>
          <p:nvPr>
            <p:ph type="pic" sz="quarter" idx="19"/>
          </p:nvPr>
        </p:nvSpPr>
        <p:spPr>
          <a:xfrm>
            <a:off x="7679526" y="0"/>
            <a:ext cx="15228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10" name="Slaidinumbri kohatäide 2">
            <a:extLst>
              <a:ext uri="{FF2B5EF4-FFF2-40B4-BE49-F238E27FC236}">
                <a16:creationId xmlns:a16="http://schemas.microsoft.com/office/drawing/2014/main" id="{29DB78AB-D865-45DD-A4B1-82C9192E5A11}"/>
              </a:ext>
            </a:extLst>
          </p:cNvPr>
          <p:cNvSpPr>
            <a:spLocks noGrp="1" noChangeArrowheads="1"/>
          </p:cNvSpPr>
          <p:nvPr>
            <p:ph type="sldNum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0BD2-5F54-4252-9659-49DF2AC5C583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55101205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58904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6" name="Pildi kohatäide 6"/>
          <p:cNvSpPr>
            <a:spLocks noGrp="1"/>
          </p:cNvSpPr>
          <p:nvPr>
            <p:ph type="pic" sz="quarter" idx="16"/>
          </p:nvPr>
        </p:nvSpPr>
        <p:spPr>
          <a:xfrm>
            <a:off x="3069248" y="0"/>
            <a:ext cx="3066787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8" name="Pildi kohatäide 6"/>
          <p:cNvSpPr>
            <a:spLocks noGrp="1"/>
          </p:cNvSpPr>
          <p:nvPr>
            <p:ph type="pic" sz="quarter" idx="18"/>
          </p:nvPr>
        </p:nvSpPr>
        <p:spPr>
          <a:xfrm>
            <a:off x="6146380" y="0"/>
            <a:ext cx="2997619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5" name="Slaidinumbri kohatäide 2">
            <a:extLst>
              <a:ext uri="{FF2B5EF4-FFF2-40B4-BE49-F238E27FC236}">
                <a16:creationId xmlns:a16="http://schemas.microsoft.com/office/drawing/2014/main" id="{573C06ED-30D2-4B5C-876D-3BE9E4C4FC49}"/>
              </a:ext>
            </a:extLst>
          </p:cNvPr>
          <p:cNvSpPr>
            <a:spLocks noGrp="1" noChangeArrowheads="1"/>
          </p:cNvSpPr>
          <p:nvPr>
            <p:ph type="sldNum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B3C2-B93F-488B-BD29-AE0BFC552B8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6881545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4BFD6561-B0D5-4D9A-A008-163DBCFA24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32F9-27A0-4752-A41F-CB6206FD8ADA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67440473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/>
          <p:cNvSpPr>
            <a:spLocks noGrp="1"/>
          </p:cNvSpPr>
          <p:nvPr>
            <p:ph type="title"/>
          </p:nvPr>
        </p:nvSpPr>
        <p:spPr>
          <a:xfrm>
            <a:off x="473150" y="447962"/>
            <a:ext cx="7732802" cy="9937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96F17C5E-1D62-4C3E-A35F-952E8B3266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0681-79C5-4D4D-9B44-298D8997E990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6914765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Kohandatud paigu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6FDA61-6F09-41AC-B2F1-BF328800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563563"/>
            <a:ext cx="4572000" cy="2646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t-EE" sz="16600" b="1">
                <a:solidFill>
                  <a:srgbClr val="4BBE56"/>
                </a:solidFill>
                <a:latin typeface="Exo 2" pitchFamily="2" charset="0"/>
              </a:rPr>
              <a:t>“</a:t>
            </a:r>
          </a:p>
        </p:txBody>
      </p:sp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469D1894-944B-4FBC-8AAA-FBCFE8D791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alkiri 1">
            <a:extLst>
              <a:ext uri="{FF2B5EF4-FFF2-40B4-BE49-F238E27FC236}">
                <a16:creationId xmlns:a16="http://schemas.microsoft.com/office/drawing/2014/main" id="{31C0C59E-10D5-4D4C-9CF3-DE0B9655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2579688"/>
            <a:ext cx="6588125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t-EE" sz="2800" b="1">
                <a:solidFill>
                  <a:srgbClr val="232323"/>
                </a:solidFill>
                <a:latin typeface="Exo 2" pitchFamily="2" charset="0"/>
              </a:rPr>
              <a:t>Klõpsake juhteksemplari pealkirja laadi redigeerimiseks</a:t>
            </a:r>
          </a:p>
        </p:txBody>
      </p:sp>
      <p:sp>
        <p:nvSpPr>
          <p:cNvPr id="11" name="Pealkiri 1"/>
          <p:cNvSpPr>
            <a:spLocks noGrp="1"/>
          </p:cNvSpPr>
          <p:nvPr>
            <p:ph type="title"/>
          </p:nvPr>
        </p:nvSpPr>
        <p:spPr>
          <a:xfrm>
            <a:off x="1784334" y="1600711"/>
            <a:ext cx="6588479" cy="91388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8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1784333" y="4020717"/>
            <a:ext cx="6588479" cy="913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4BBE56"/>
              </a:buClr>
              <a:buFont typeface="+mj-lt"/>
              <a:buNone/>
              <a:defRPr sz="1800" b="1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50000"/>
              </a:lnSpc>
              <a:buClr>
                <a:srgbClr val="4BBE56"/>
              </a:buClr>
              <a:buFont typeface="+mj-lt"/>
              <a:buNone/>
              <a:defRPr sz="18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50000"/>
              </a:lnSpc>
              <a:buClr>
                <a:srgbClr val="4BBE56"/>
              </a:buClr>
              <a:buFont typeface="+mj-lt"/>
              <a:buNone/>
              <a:defRPr sz="18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50000"/>
              </a:lnSpc>
              <a:buClr>
                <a:srgbClr val="4BBE56"/>
              </a:buClr>
              <a:buFont typeface="+mj-lt"/>
              <a:buNone/>
              <a:defRPr sz="18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50000"/>
              </a:lnSpc>
              <a:buClr>
                <a:srgbClr val="4BBE56"/>
              </a:buClr>
              <a:buFont typeface="+mj-lt"/>
              <a:buNone/>
              <a:defRPr sz="18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Slaidinumbri kohatäide 2">
            <a:extLst>
              <a:ext uri="{FF2B5EF4-FFF2-40B4-BE49-F238E27FC236}">
                <a16:creationId xmlns:a16="http://schemas.microsoft.com/office/drawing/2014/main" id="{813A20CB-9656-4937-A37F-4A7DAA774FEE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3E0F-CC5E-4B12-ABA0-3C7649B4F016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99033983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C9B6C4DD-446D-41A9-8D41-493D9180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425575"/>
            <a:ext cx="3284538" cy="639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t-EE" sz="1800" b="1">
                <a:solidFill>
                  <a:schemeClr val="tx1"/>
                </a:solidFill>
                <a:latin typeface="Exo 2" pitchFamily="2" charset="0"/>
              </a:rPr>
              <a:t>Klõpsake juhteksemplari pealkirja laadi redigeerimiseks</a:t>
            </a:r>
          </a:p>
        </p:txBody>
      </p:sp>
      <p:sp>
        <p:nvSpPr>
          <p:cNvPr id="4" name="Pealkiri 1"/>
          <p:cNvSpPr>
            <a:spLocks noGrp="1"/>
          </p:cNvSpPr>
          <p:nvPr>
            <p:ph type="title"/>
          </p:nvPr>
        </p:nvSpPr>
        <p:spPr>
          <a:xfrm>
            <a:off x="551977" y="274639"/>
            <a:ext cx="7886700" cy="61611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7" name="Diagrammi kohatäide 6"/>
          <p:cNvSpPr>
            <a:spLocks noGrp="1"/>
          </p:cNvSpPr>
          <p:nvPr>
            <p:ph type="chart" sz="quarter" idx="11"/>
          </p:nvPr>
        </p:nvSpPr>
        <p:spPr>
          <a:xfrm>
            <a:off x="3836653" y="1506373"/>
            <a:ext cx="3691381" cy="3286345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>
              <a:sym typeface="Arial"/>
            </a:endParaRP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176EE15F-7B5B-4ECB-AD8E-AC1F777D5FB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8FF6-6841-4375-AA31-D2CF7877300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10259640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objekti kohatäide 4"/>
          <p:cNvSpPr>
            <a:spLocks noGrp="1"/>
          </p:cNvSpPr>
          <p:nvPr>
            <p:ph type="dgm" sz="quarter" idx="11"/>
          </p:nvPr>
        </p:nvSpPr>
        <p:spPr>
          <a:xfrm>
            <a:off x="551977" y="1458913"/>
            <a:ext cx="7920481" cy="1112837"/>
          </a:xfrm>
          <a:prstGeom prst="rect">
            <a:avLst/>
          </a:prstGeom>
        </p:spPr>
        <p:txBody>
          <a:bodyPr/>
          <a:lstStyle/>
          <a:p>
            <a:pPr lvl="0"/>
            <a:endParaRPr lang="et-EE" noProof="0" dirty="0">
              <a:sym typeface="Arial"/>
            </a:endParaRPr>
          </a:p>
        </p:txBody>
      </p:sp>
      <p:sp>
        <p:nvSpPr>
          <p:cNvPr id="6" name="Pealkiri 1"/>
          <p:cNvSpPr>
            <a:spLocks noGrp="1"/>
          </p:cNvSpPr>
          <p:nvPr>
            <p:ph type="title"/>
          </p:nvPr>
        </p:nvSpPr>
        <p:spPr>
          <a:xfrm>
            <a:off x="551977" y="274639"/>
            <a:ext cx="7886700" cy="61611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2323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Slaidinumbri kohatäide 2">
            <a:extLst>
              <a:ext uri="{FF2B5EF4-FFF2-40B4-BE49-F238E27FC236}">
                <a16:creationId xmlns:a16="http://schemas.microsoft.com/office/drawing/2014/main" id="{4637D9DC-8C20-4CC6-86AD-EFE4090892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FF36-7C29-448C-BE8B-796461D5C7CE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2451663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;p2">
            <a:extLst>
              <a:ext uri="{FF2B5EF4-FFF2-40B4-BE49-F238E27FC236}">
                <a16:creationId xmlns:a16="http://schemas.microsoft.com/office/drawing/2014/main" id="{BEF605DC-3D5B-4B37-8770-2529287929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3608388"/>
            <a:ext cx="34829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94225" y="2003812"/>
            <a:ext cx="8002206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Google Shape;17;p4">
            <a:extLst>
              <a:ext uri="{FF2B5EF4-FFF2-40B4-BE49-F238E27FC236}">
                <a16:creationId xmlns:a16="http://schemas.microsoft.com/office/drawing/2014/main" id="{1AB1AE6E-A5F5-4C57-99CD-8605C8B07EEC}"/>
              </a:ext>
            </a:extLst>
          </p:cNvPr>
          <p:cNvSpPr txBox="1">
            <a:spLocks noGrp="1" noChangeArrowheads="1"/>
          </p:cNvSpPr>
          <p:nvPr>
            <p:ph type="sldNum" idx="14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870B-A8A2-4E58-8535-468BD0D34952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863550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32346" y="206928"/>
            <a:ext cx="8002206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BBE56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4BBE56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4BBE56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4BBE56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4BBE56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Teksti kohatäide 5"/>
          <p:cNvSpPr>
            <a:spLocks noGrp="1"/>
          </p:cNvSpPr>
          <p:nvPr>
            <p:ph type="body" sz="quarter" idx="14"/>
          </p:nvPr>
        </p:nvSpPr>
        <p:spPr>
          <a:xfrm>
            <a:off x="432346" y="1137424"/>
            <a:ext cx="8002206" cy="344311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2000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2000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2000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2000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AA59F91-6753-4568-984B-7590904CEAEB}"/>
              </a:ext>
            </a:extLst>
          </p:cNvPr>
          <p:cNvSpPr txBox="1">
            <a:spLocks noGrp="1" noChangeArrowheads="1"/>
          </p:cNvSpPr>
          <p:nvPr>
            <p:ph type="sldNum" idx="15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2BF4-B098-4F2F-BA3B-6A80A4587952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8408662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9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t-EE" smtClean="0"/>
              <a:pPr>
                <a:spcAft>
                  <a:spcPts val="0"/>
                </a:spcAft>
              </a:pPr>
              <a:t>‹#›</a:t>
            </a:fld>
            <a:endParaRPr lang="et-EE"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5" y="3782577"/>
            <a:ext cx="18764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905" y="172641"/>
            <a:ext cx="942890" cy="679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02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2">
            <a:extLst>
              <a:ext uri="{FF2B5EF4-FFF2-40B4-BE49-F238E27FC236}">
                <a16:creationId xmlns:a16="http://schemas.microsoft.com/office/drawing/2014/main" id="{5A7339CE-1298-4DF3-9417-B3B78F85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0"/>
            <a:ext cx="1593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lt 3">
            <a:extLst>
              <a:ext uri="{FF2B5EF4-FFF2-40B4-BE49-F238E27FC236}">
                <a16:creationId xmlns:a16="http://schemas.microsoft.com/office/drawing/2014/main" id="{EF87F615-751C-4D52-A5F2-02389E74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44488"/>
            <a:ext cx="14827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32346" y="1388957"/>
            <a:ext cx="8002206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BBE56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4BBE56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4BBE56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4BBE56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4BBE56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Teksti kohatäide 5"/>
          <p:cNvSpPr>
            <a:spLocks noGrp="1"/>
          </p:cNvSpPr>
          <p:nvPr>
            <p:ph type="body" sz="quarter" idx="14"/>
          </p:nvPr>
        </p:nvSpPr>
        <p:spPr>
          <a:xfrm>
            <a:off x="432346" y="2467304"/>
            <a:ext cx="8002206" cy="21132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2000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2000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2000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2000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2244379F-E078-4A87-91AA-9BCA9F664FE1}"/>
              </a:ext>
            </a:extLst>
          </p:cNvPr>
          <p:cNvSpPr txBox="1">
            <a:spLocks noGrp="1" noChangeArrowheads="1"/>
          </p:cNvSpPr>
          <p:nvPr>
            <p:ph type="sldNum" idx="15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864C-0D06-47F0-A1E2-52E272CE1CE2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938823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2">
            <a:extLst>
              <a:ext uri="{FF2B5EF4-FFF2-40B4-BE49-F238E27FC236}">
                <a16:creationId xmlns:a16="http://schemas.microsoft.com/office/drawing/2014/main" id="{99B810B0-4428-400F-ACED-813F8598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22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lt 3">
            <a:extLst>
              <a:ext uri="{FF2B5EF4-FFF2-40B4-BE49-F238E27FC236}">
                <a16:creationId xmlns:a16="http://schemas.microsoft.com/office/drawing/2014/main" id="{C15E0886-25B6-44B4-B989-6E77B94C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44488"/>
            <a:ext cx="14827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32346" y="1388957"/>
            <a:ext cx="8002206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BBE56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4BBE56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4BBE56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4BBE56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4BBE56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8" name="Teksti kohatäide 5"/>
          <p:cNvSpPr>
            <a:spLocks noGrp="1"/>
          </p:cNvSpPr>
          <p:nvPr>
            <p:ph type="body" sz="quarter" idx="14"/>
          </p:nvPr>
        </p:nvSpPr>
        <p:spPr>
          <a:xfrm>
            <a:off x="432346" y="2467304"/>
            <a:ext cx="8002206" cy="21132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2000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2000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2000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2000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9E082AE4-5D78-4545-992C-8C67DDAB42A3}"/>
              </a:ext>
            </a:extLst>
          </p:cNvPr>
          <p:cNvSpPr txBox="1">
            <a:spLocks noGrp="1" noChangeArrowheads="1"/>
          </p:cNvSpPr>
          <p:nvPr>
            <p:ph type="sldNum" idx="15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D653-991C-4375-A35A-5C05DCA0CCA9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17124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2">
            <a:extLst>
              <a:ext uri="{FF2B5EF4-FFF2-40B4-BE49-F238E27FC236}">
                <a16:creationId xmlns:a16="http://schemas.microsoft.com/office/drawing/2014/main" id="{A9F94D1A-82C8-4C71-9D48-BFEE7C767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593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lt 3">
            <a:extLst>
              <a:ext uri="{FF2B5EF4-FFF2-40B4-BE49-F238E27FC236}">
                <a16:creationId xmlns:a16="http://schemas.microsoft.com/office/drawing/2014/main" id="{8ECB1ED5-8BD4-4666-9A0D-643452A8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44488"/>
            <a:ext cx="14827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432346" y="1388957"/>
            <a:ext cx="8002206" cy="74771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BBE56"/>
                </a:solidFill>
                <a:latin typeface="Exo 2" pitchFamily="2" charset="0"/>
              </a:defRPr>
            </a:lvl1pPr>
            <a:lvl2pPr>
              <a:defRPr sz="3600" b="1">
                <a:solidFill>
                  <a:srgbClr val="4BBE56"/>
                </a:solidFill>
                <a:latin typeface="Exo 2" pitchFamily="2" charset="0"/>
              </a:defRPr>
            </a:lvl2pPr>
            <a:lvl3pPr>
              <a:defRPr sz="3600" b="1">
                <a:solidFill>
                  <a:srgbClr val="4BBE56"/>
                </a:solidFill>
                <a:latin typeface="Exo 2" pitchFamily="2" charset="0"/>
              </a:defRPr>
            </a:lvl3pPr>
            <a:lvl4pPr>
              <a:defRPr sz="3600" b="1">
                <a:solidFill>
                  <a:srgbClr val="4BBE56"/>
                </a:solidFill>
                <a:latin typeface="Exo 2" pitchFamily="2" charset="0"/>
              </a:defRPr>
            </a:lvl4pPr>
            <a:lvl5pPr>
              <a:defRPr sz="3600" b="1">
                <a:solidFill>
                  <a:srgbClr val="4BBE56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Teksti kohatäide 5"/>
          <p:cNvSpPr>
            <a:spLocks noGrp="1"/>
          </p:cNvSpPr>
          <p:nvPr>
            <p:ph type="body" sz="quarter" idx="14"/>
          </p:nvPr>
        </p:nvSpPr>
        <p:spPr>
          <a:xfrm>
            <a:off x="432346" y="2467304"/>
            <a:ext cx="8002206" cy="21132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2323"/>
                </a:solidFill>
                <a:latin typeface="Exo 2" pitchFamily="2" charset="0"/>
              </a:defRPr>
            </a:lvl1pPr>
            <a:lvl2pPr>
              <a:defRPr sz="2000">
                <a:solidFill>
                  <a:srgbClr val="232323"/>
                </a:solidFill>
                <a:latin typeface="Exo 2" pitchFamily="2" charset="0"/>
              </a:defRPr>
            </a:lvl2pPr>
            <a:lvl3pPr>
              <a:defRPr sz="2000">
                <a:solidFill>
                  <a:srgbClr val="232323"/>
                </a:solidFill>
                <a:latin typeface="Exo 2" pitchFamily="2" charset="0"/>
              </a:defRPr>
            </a:lvl3pPr>
            <a:lvl4pPr>
              <a:defRPr sz="2000">
                <a:solidFill>
                  <a:srgbClr val="232323"/>
                </a:solidFill>
                <a:latin typeface="Exo 2" pitchFamily="2" charset="0"/>
              </a:defRPr>
            </a:lvl4pPr>
            <a:lvl5pPr>
              <a:defRPr sz="2000">
                <a:solidFill>
                  <a:srgbClr val="232323"/>
                </a:solidFill>
                <a:latin typeface="Exo 2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7FC85FF4-BFE9-4D89-BC65-25A45AEDCE56}"/>
              </a:ext>
            </a:extLst>
          </p:cNvPr>
          <p:cNvSpPr txBox="1">
            <a:spLocks noGrp="1" noChangeArrowheads="1"/>
          </p:cNvSpPr>
          <p:nvPr>
            <p:ph type="sldNum" idx="15"/>
          </p:nvPr>
        </p:nvSpPr>
        <p:spPr>
          <a:xfrm>
            <a:off x="257175" y="4654550"/>
            <a:ext cx="54927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2B1C-3BA7-4D8A-B342-DE5879B400F1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95654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58693DF8-CF2D-4E85-A660-39C736F9E3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978" y="80278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551977" y="2003812"/>
            <a:ext cx="7944453" cy="747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None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0" indent="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None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0" indent="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None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0" indent="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None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0" indent="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None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72630FFB-435D-46DC-AED9-902C8DB8A2CF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22F2-710A-400D-A1E0-AB13AED0925B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7700665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5B5E8D46-0E8A-45C3-AAAC-C9E8CBFE989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978" y="80278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551977" y="2003812"/>
            <a:ext cx="7944453" cy="7477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Char char="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900" indent="-34290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Char char="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342900" indent="-34290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Char char="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342900" indent="-34290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Char char="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342900" indent="-342900">
              <a:lnSpc>
                <a:spcPct val="150000"/>
              </a:lnSpc>
              <a:buClr>
                <a:srgbClr val="4BBE56"/>
              </a:buClr>
              <a:buFont typeface="Symbol" panose="05050102010706020507" pitchFamily="18" charset="2"/>
              <a:buChar char="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6C5BA288-28A3-41D6-9D20-7B47A22C0731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CDD7-9502-416A-A339-96657069DF62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2522119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;p4">
            <a:extLst>
              <a:ext uri="{FF2B5EF4-FFF2-40B4-BE49-F238E27FC236}">
                <a16:creationId xmlns:a16="http://schemas.microsoft.com/office/drawing/2014/main" id="{E1575CC8-4B4F-48D7-BA39-B5CA599034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9850"/>
            <a:ext cx="460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978" y="80278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BE56"/>
                </a:solidFill>
                <a:latin typeface="Exo 2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551977" y="2003812"/>
            <a:ext cx="7944453" cy="7477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 marL="457200" indent="-457200">
              <a:lnSpc>
                <a:spcPct val="150000"/>
              </a:lnSpc>
              <a:buClr>
                <a:srgbClr val="4BBE56"/>
              </a:buClr>
              <a:buFont typeface="+mj-lt"/>
              <a:buAutoNum type="arabicPeriod"/>
              <a:defRPr sz="2000" b="0">
                <a:solidFill>
                  <a:srgbClr val="232323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aidinumbri kohatäide 2">
            <a:extLst>
              <a:ext uri="{FF2B5EF4-FFF2-40B4-BE49-F238E27FC236}">
                <a16:creationId xmlns:a16="http://schemas.microsoft.com/office/drawing/2014/main" id="{C1A35C14-1672-4B0E-BF16-6DC007490D67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4BE1-83F5-4410-A10C-765BEC8C3E1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8492345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3970EE58-6A71-4274-8DD3-5B2D8A87613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7210ABFD-3F97-494D-AF7E-5EB6579620AD}" type="slidenum">
              <a:rPr lang="en-GB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101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096" r:id="rId27"/>
    <p:sldLayoutId id="2147484097" r:id="rId28"/>
    <p:sldLayoutId id="2147484098" r:id="rId29"/>
    <p:sldLayoutId id="2147484102" r:id="rId30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04022011008?leiaKehtiv#para29" TargetMode="External"/><Relationship Id="rId2" Type="http://schemas.openxmlformats.org/officeDocument/2006/relationships/hyperlink" Target="https://www.riigiteataja.ee/akt/104022011008?leiaKehtiv#para27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yabi.ee/nouanded/organisatsiooni-asutamine/mtu-asutamine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vek.ee/ru/services/mtu/" TargetMode="External"/><Relationship Id="rId2" Type="http://schemas.openxmlformats.org/officeDocument/2006/relationships/hyperlink" Target="http://www.ivek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tatjana.zamorskaja@ivek.ee" TargetMode="External"/><Relationship Id="rId7" Type="http://schemas.openxmlformats.org/officeDocument/2006/relationships/image" Target="../media/image22.jfif"/><Relationship Id="rId2" Type="http://schemas.openxmlformats.org/officeDocument/2006/relationships/hyperlink" Target="mailto:nadezda.morozova@ivek.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k.ee/" TargetMode="External"/><Relationship Id="rId5" Type="http://schemas.openxmlformats.org/officeDocument/2006/relationships/hyperlink" Target="mailto:anna@heak.ee" TargetMode="External"/><Relationship Id="rId4" Type="http://schemas.openxmlformats.org/officeDocument/2006/relationships/hyperlink" Target="http://www.ivek.e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yabi.e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hyperlink" Target="https://www.mtyabi.e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nduskeskused.e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4;p3">
            <a:extLst>
              <a:ext uri="{FF2B5EF4-FFF2-40B4-BE49-F238E27FC236}">
                <a16:creationId xmlns:a16="http://schemas.microsoft.com/office/drawing/2014/main" id="{2B479F16-01B9-4CC2-A669-A5DC5A1138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36" y="302657"/>
            <a:ext cx="1845863" cy="2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5;p3">
            <a:extLst>
              <a:ext uri="{FF2B5EF4-FFF2-40B4-BE49-F238E27FC236}">
                <a16:creationId xmlns:a16="http://schemas.microsoft.com/office/drawing/2014/main" id="{112A75C3-1B73-440B-87F5-DAB4AF88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440" y="287338"/>
            <a:ext cx="1083311" cy="3539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t-EE" sz="1100" dirty="0">
                <a:latin typeface="Exo 2" pitchFamily="2" charset="0"/>
                <a:sym typeface="Exo 2" pitchFamily="2" charset="0"/>
              </a:rPr>
              <a:t>26</a:t>
            </a:r>
            <a:r>
              <a:rPr lang="en-GB" altLang="et-EE" sz="1100" dirty="0">
                <a:latin typeface="Exo 2" pitchFamily="2" charset="0"/>
                <a:sym typeface="Exo 2" pitchFamily="2" charset="0"/>
              </a:rPr>
              <a:t>.0</a:t>
            </a:r>
            <a:r>
              <a:rPr lang="et-EE" altLang="et-EE" sz="1100" dirty="0">
                <a:latin typeface="Exo 2" pitchFamily="2" charset="0"/>
                <a:sym typeface="Exo 2" pitchFamily="2" charset="0"/>
              </a:rPr>
              <a:t>1</a:t>
            </a:r>
            <a:r>
              <a:rPr lang="en-GB" altLang="et-EE" sz="1100" dirty="0">
                <a:latin typeface="Exo 2" pitchFamily="2" charset="0"/>
                <a:sym typeface="Exo 2" pitchFamily="2" charset="0"/>
              </a:rPr>
              <a:t>/202</a:t>
            </a:r>
            <a:r>
              <a:rPr lang="et-EE" altLang="et-EE" sz="1100" dirty="0">
                <a:latin typeface="Exo 2" pitchFamily="2" charset="0"/>
                <a:sym typeface="Exo 2" pitchFamily="2" charset="0"/>
              </a:rPr>
              <a:t>3</a:t>
            </a:r>
          </a:p>
        </p:txBody>
      </p:sp>
      <p:sp>
        <p:nvSpPr>
          <p:cNvPr id="4" name="Teksti kohatäide 2">
            <a:extLst>
              <a:ext uri="{FF2B5EF4-FFF2-40B4-BE49-F238E27FC236}">
                <a16:creationId xmlns:a16="http://schemas.microsoft.com/office/drawing/2014/main" id="{61435EF7-C3F0-2EBD-AA82-D720CF9CF367}"/>
              </a:ext>
            </a:extLst>
          </p:cNvPr>
          <p:cNvSpPr txBox="1">
            <a:spLocks/>
          </p:cNvSpPr>
          <p:nvPr/>
        </p:nvSpPr>
        <p:spPr>
          <a:xfrm>
            <a:off x="469206" y="3549529"/>
            <a:ext cx="4102793" cy="11627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2000">
                <a:solidFill>
                  <a:srgbClr val="232323"/>
                </a:solidFill>
                <a:latin typeface="Exo 2" pitchFamily="2" charset="0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2000">
                <a:solidFill>
                  <a:srgbClr val="232323"/>
                </a:solidFill>
                <a:latin typeface="Exo 2" pitchFamily="2" charset="0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2000">
                <a:solidFill>
                  <a:srgbClr val="232323"/>
                </a:solidFill>
                <a:latin typeface="Exo 2" pitchFamily="2" charset="0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2000">
                <a:solidFill>
                  <a:srgbClr val="232323"/>
                </a:solidFill>
                <a:latin typeface="Exo 2" pitchFamily="2" charset="0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2000">
                <a:solidFill>
                  <a:srgbClr val="232323"/>
                </a:solidFill>
                <a:latin typeface="Exo 2" pitchFamily="2" charset="0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51"/>
              </a:spcBef>
            </a:pPr>
            <a:r>
              <a:rPr lang="ru-RU" sz="1400" b="1" kern="0" spc="-1" dirty="0">
                <a:uFill>
                  <a:solidFill>
                    <a:srgbClr val="FFFFFF"/>
                  </a:solidFill>
                </a:uFill>
                <a:ea typeface="DejaVu Sans"/>
              </a:rPr>
              <a:t>Татьяна Заморская</a:t>
            </a:r>
            <a:endParaRPr lang="en-US" sz="1400" kern="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spcBef>
                <a:spcPts val="751"/>
              </a:spcBef>
            </a:pPr>
            <a:r>
              <a:rPr lang="ru-RU" sz="1400" kern="0" spc="-1" dirty="0">
                <a:uFill>
                  <a:solidFill>
                    <a:srgbClr val="FFFFFF"/>
                  </a:solidFill>
                </a:uFill>
              </a:rPr>
              <a:t>Консультант некоммерческих организаций</a:t>
            </a:r>
          </a:p>
          <a:p>
            <a:pPr>
              <a:spcBef>
                <a:spcPts val="751"/>
              </a:spcBef>
            </a:pPr>
            <a:r>
              <a:rPr lang="ru-RU" sz="1400" kern="0" spc="-1" dirty="0">
                <a:uFill>
                  <a:solidFill>
                    <a:srgbClr val="FFFFFF"/>
                  </a:solidFill>
                </a:uFill>
              </a:rPr>
              <a:t>Ида-</a:t>
            </a:r>
            <a:r>
              <a:rPr lang="ru-RU" sz="1400" kern="0" spc="-1" dirty="0" err="1">
                <a:uFill>
                  <a:solidFill>
                    <a:srgbClr val="FFFFFF"/>
                  </a:solidFill>
                </a:uFill>
              </a:rPr>
              <a:t>Вируский</a:t>
            </a:r>
            <a:r>
              <a:rPr lang="ru-RU" sz="1400" kern="0" spc="-1" dirty="0">
                <a:uFill>
                  <a:solidFill>
                    <a:srgbClr val="FFFFFF"/>
                  </a:solidFill>
                </a:uFill>
              </a:rPr>
              <a:t> Центр Предпринимательства</a:t>
            </a:r>
            <a:endParaRPr lang="et-EE" sz="1400" kern="0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EC3C7DEA-A109-A601-08D7-B582494A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83" y="228116"/>
            <a:ext cx="1182177" cy="413355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04EA284F-D33D-4EF7-9439-B4B46F147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884" y="302657"/>
            <a:ext cx="1966017" cy="269872"/>
          </a:xfrm>
          <a:prstGeom prst="rect">
            <a:avLst/>
          </a:prstGeom>
        </p:spPr>
      </p:pic>
      <p:sp>
        <p:nvSpPr>
          <p:cNvPr id="13" name="Teksti kohatäide 12">
            <a:extLst>
              <a:ext uri="{FF2B5EF4-FFF2-40B4-BE49-F238E27FC236}">
                <a16:creationId xmlns:a16="http://schemas.microsoft.com/office/drawing/2014/main" id="{F4000690-F114-016B-FBAC-CC87C4447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208" y="1010707"/>
            <a:ext cx="6914385" cy="747712"/>
          </a:xfrm>
        </p:spPr>
        <p:txBody>
          <a:bodyPr/>
          <a:lstStyle/>
          <a:p>
            <a:r>
              <a:rPr lang="ru-RU" dirty="0" err="1"/>
              <a:t>Инфодень</a:t>
            </a:r>
            <a:r>
              <a:rPr lang="ru-RU" dirty="0"/>
              <a:t> для украинских беженцев</a:t>
            </a:r>
          </a:p>
          <a:p>
            <a:r>
              <a:rPr lang="ru-RU" sz="2800" b="1" i="0" dirty="0">
                <a:solidFill>
                  <a:srgbClr val="232323"/>
                </a:solidFill>
                <a:effectLst/>
              </a:rPr>
              <a:t>Как и зачем основать некоммерческую организацию?</a:t>
            </a:r>
            <a:endParaRPr lang="et-EE" sz="2800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258426CA-9F80-60B9-DAB8-C179A4F97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Учредить </a:t>
            </a:r>
            <a:r>
              <a:rPr lang="et-EE" dirty="0"/>
              <a:t>OÜ</a:t>
            </a:r>
            <a:r>
              <a:rPr lang="ru-RU" dirty="0"/>
              <a:t> или </a:t>
            </a:r>
            <a:r>
              <a:rPr lang="et-EE" dirty="0"/>
              <a:t>MTÜ (2)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4A67153-2760-4262-4FE0-99AFB91AA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954640"/>
            <a:ext cx="8002206" cy="3443118"/>
          </a:xfrm>
        </p:spPr>
        <p:txBody>
          <a:bodyPr/>
          <a:lstStyle/>
          <a:p>
            <a:pPr lvl="0" indent="-381000" algn="just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Osaühing</a:t>
            </a:r>
            <a:r>
              <a:rPr lang="ru-RU" sz="24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 (OÜ) - это коммерческое объединение, в которой капитал разделен на доли</a:t>
            </a:r>
            <a:r>
              <a:rPr lang="et-EE" sz="24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 (</a:t>
            </a:r>
            <a:r>
              <a:rPr lang="ru-RU" sz="24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паи).</a:t>
            </a:r>
          </a:p>
          <a:p>
            <a:pPr lvl="0" indent="-381000" algn="just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Уставный капитал должен быть не менее 2500 евро.</a:t>
            </a:r>
            <a:endParaRPr lang="et-EE" sz="2400" dirty="0">
              <a:cs typeface="Times New Roman" panose="02020603050405020304" pitchFamily="18" charset="0"/>
              <a:sym typeface="Arial"/>
            </a:endParaRPr>
          </a:p>
          <a:p>
            <a:pPr indent="-381000" algn="just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OÜ получает доход в основном от продажи товаров и услуг. Кроме того, деньги можно получить, взяв ссуду в банке, продав паи или получить поддержку стартового капитала.</a:t>
            </a:r>
          </a:p>
          <a:p>
            <a:pPr lvl="0" indent="-381000" algn="just">
              <a:lnSpc>
                <a:spcPct val="115000"/>
              </a:lnSpc>
              <a:spcBef>
                <a:spcPts val="0"/>
              </a:spcBef>
              <a:buSzPts val="2400"/>
            </a:pPr>
            <a:endParaRPr lang="ru-RU" sz="2000" dirty="0">
              <a:solidFill>
                <a:srgbClr val="20202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892577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133FF52-5B4D-FE05-5C2C-BC10A0675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Учредить </a:t>
            </a:r>
            <a:r>
              <a:rPr lang="et-EE" dirty="0"/>
              <a:t>OÜ</a:t>
            </a:r>
            <a:r>
              <a:rPr lang="ru-RU" dirty="0"/>
              <a:t> или </a:t>
            </a:r>
            <a:r>
              <a:rPr lang="et-EE" dirty="0"/>
              <a:t>MTÜ (3)</a:t>
            </a:r>
          </a:p>
          <a:p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F2867E2-0702-2AD8-D307-164EDD489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6200" lvl="0" indent="0" algn="just">
              <a:buSzPts val="2400"/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Создание объединения должно основываться на ее целях и принципах работы. </a:t>
            </a:r>
          </a:p>
          <a:p>
            <a:pPr marL="419100" algn="just">
              <a:buSzPts val="2400"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marL="762000" indent="-342900" algn="just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Если основной вид деятельности - предпринимательство, а цель - получение дохода, то OÜ. </a:t>
            </a:r>
          </a:p>
          <a:p>
            <a:pPr marL="762000" indent="-342900" algn="just">
              <a:buSzPts val="2400"/>
              <a:buFont typeface="Arial" panose="020B0604020202020204" pitchFamily="34" charset="0"/>
              <a:buChar char="•"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marL="762000" indent="-342900" algn="just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Если цель не в получении дохода, а в выполнении какой-то социальной цели, то MTÜ. При этом можно получать доход, оказывая услуги или продавая товар, но тратить прибыль только на уставную деятельность.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37591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18"/>
          <p:cNvGraphicFramePr/>
          <p:nvPr>
            <p:extLst>
              <p:ext uri="{D42A27DB-BD31-4B8C-83A1-F6EECF244321}">
                <p14:modId xmlns:p14="http://schemas.microsoft.com/office/powerpoint/2010/main" val="344674125"/>
              </p:ext>
            </p:extLst>
          </p:nvPr>
        </p:nvGraphicFramePr>
        <p:xfrm>
          <a:off x="1104863" y="-2"/>
          <a:ext cx="7707600" cy="54612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Exo 2" pitchFamily="2" charset="0"/>
                      </a:endParaRPr>
                    </a:p>
                  </a:txBody>
                  <a:tcPr marL="68569" marR="68569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 b="1" dirty="0">
                          <a:solidFill>
                            <a:srgbClr val="FFFFFF"/>
                          </a:solidFill>
                          <a:latin typeface="Exo 2" pitchFamily="2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MTÜ</a:t>
                      </a:r>
                      <a:endParaRPr sz="1800" b="1" dirty="0">
                        <a:solidFill>
                          <a:srgbClr val="FFFFFF"/>
                        </a:solidFill>
                        <a:latin typeface="Exo 2" pitchFamily="2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69" marR="68569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 b="1" dirty="0">
                          <a:solidFill>
                            <a:srgbClr val="FFFFFF"/>
                          </a:solidFill>
                          <a:latin typeface="Exo 2" pitchFamily="2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OÜ</a:t>
                      </a:r>
                      <a:endParaRPr sz="1800" b="1" dirty="0">
                        <a:solidFill>
                          <a:srgbClr val="FFFFFF"/>
                        </a:solidFill>
                        <a:latin typeface="Exo 2" pitchFamily="2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69" marR="68569" marT="68569" marB="68569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5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Требуется минимальное количество учредителей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Минимум 2 лица, физические или юридические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По крайней мере 1 лицо, физическое или юридическое 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Государственная пошлина за учреждение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t-EE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евро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265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евро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9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Имущественная ответственность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Согласно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 уставу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 отвечает лично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8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Минимальный необходимый начальный капитал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С 2023 года возможно с минимальным взносом, но ответственность в будущем не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 меньше</a:t>
                      </a:r>
                      <a:r>
                        <a:rPr lang="et-EE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 2500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евро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05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Представительское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раво и управление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Правление (не менее 1 члена), высший орган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 – общее собрание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Правление (не менее 1 члена), может быть совет</a:t>
                      </a: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05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Обязательные отчеты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Годовой хозяйственный отчет один раз в год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Годовой хозяйственный отчет один раз в год</a:t>
                      </a: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05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Распределение прибыли</a:t>
                      </a:r>
                      <a:endParaRPr sz="1400" b="1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Прибыль не распределяется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Exo 2" pitchFamily="2" charset="0"/>
                          <a:cs typeface="Times New Roman" panose="02020603050405020304" pitchFamily="18" charset="0"/>
                        </a:rPr>
                        <a:t>Согласно участию или уставу</a:t>
                      </a:r>
                      <a:endParaRPr sz="1400" dirty="0">
                        <a:solidFill>
                          <a:schemeClr val="tx1"/>
                        </a:solidFill>
                        <a:latin typeface="Exo 2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68569" marB="6856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489F64C-C02F-F58F-A9FB-E6B147C7F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46" y="206928"/>
            <a:ext cx="8176816" cy="747712"/>
          </a:xfrm>
        </p:spPr>
        <p:txBody>
          <a:bodyPr/>
          <a:lstStyle/>
          <a:p>
            <a:r>
              <a:rPr lang="ru-RU" dirty="0"/>
              <a:t>Кто может основать НКО (</a:t>
            </a:r>
            <a:r>
              <a:rPr lang="et-EE" dirty="0"/>
              <a:t>MTÜ)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2F8D314-A2BB-B9F4-43B4-E2416B5F2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Для создания некоммерческого объединения необходимо как минимум 2 члена-учредителя, они могут быть как эстонскими, так и иностранными гражданами. 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Если, например, граждане Франции хотят основать в Эстонии собственную НКО, это необходимо сделать с теми же учредительными документами, что и граждане Эстонии.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 Однако подписи учредителей на документах должны быть нотариально заверены. Иностранцы могут учредить НКО в электронном виде, если у них есть е-резидентство.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Не менее половины членов правления должны проживать в Эстонии, другом государстве-члене Европейской экономической зоны или Швейцарии.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77683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489F64C-C02F-F58F-A9FB-E6B147C7F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46" y="206928"/>
            <a:ext cx="8176816" cy="747712"/>
          </a:xfrm>
        </p:spPr>
        <p:txBody>
          <a:bodyPr/>
          <a:lstStyle/>
          <a:p>
            <a:r>
              <a:rPr lang="ru-RU" dirty="0"/>
              <a:t>Учредительный договор НКО (</a:t>
            </a:r>
            <a:r>
              <a:rPr lang="et-EE" dirty="0"/>
              <a:t>MTÜ)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2F8D314-A2BB-B9F4-43B4-E2416B5F2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Для создания НКО учредители проводят учредительное собрание, на котором учредители заключают учредительный договор и утверждают устав организации в качестве приложения к нему.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cs typeface="Times New Roman" panose="02020603050405020304" pitchFamily="18" charset="0"/>
                <a:sym typeface="Arial"/>
              </a:rPr>
              <a:t>В учредительном соглашении НКО должно быть указано:</a:t>
            </a: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marL="6858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Название НКО</a:t>
            </a:r>
          </a:p>
          <a:p>
            <a:pPr marL="6858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Адрес НКО</a:t>
            </a:r>
          </a:p>
          <a:p>
            <a:pPr marL="6858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Цель НКО</a:t>
            </a:r>
          </a:p>
          <a:p>
            <a:pPr marL="6858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Имена учредителей, их личные или регистрационные коды, место жительства или юридический адрес</a:t>
            </a:r>
          </a:p>
          <a:p>
            <a:pPr marL="6858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Обязательства учредителей перед НКО</a:t>
            </a:r>
          </a:p>
          <a:p>
            <a:pPr marL="6858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Имена, личные коды и место жительства членов правления</a:t>
            </a:r>
            <a:endParaRPr lang="ru-RU" sz="1800" dirty="0"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989669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CA8C6AE6-E41D-F7A0-4392-2926ECFF5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Учредительный договор НКО</a:t>
            </a:r>
            <a:r>
              <a:rPr lang="et-EE" sz="2800" dirty="0"/>
              <a:t> - </a:t>
            </a:r>
            <a:r>
              <a:rPr lang="ru-RU" sz="2800" dirty="0"/>
              <a:t>название</a:t>
            </a:r>
            <a:endParaRPr lang="et-EE" sz="28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D82E2D-0525-8B7D-3F43-016DCEEB2C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954640"/>
            <a:ext cx="8002206" cy="3443118"/>
          </a:xfrm>
        </p:spPr>
        <p:txBody>
          <a:bodyPr/>
          <a:lstStyle/>
          <a:p>
            <a:pPr lvl="0" indent="-381000" algn="just"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</a:rPr>
              <a:t>Наименование некоммерческого объединения должно содержать дополнение на эстонском языке, указывающее на то, что речь идет об объединении лиц</a:t>
            </a:r>
            <a:r>
              <a:rPr lang="et-EE" sz="18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(например </a:t>
            </a:r>
            <a:r>
              <a:rPr lang="et-EE" sz="1800" dirty="0">
                <a:cs typeface="Times New Roman" panose="02020603050405020304" pitchFamily="18" charset="0"/>
              </a:rPr>
              <a:t>ühing, liit, klubi</a:t>
            </a:r>
            <a:r>
              <a:rPr lang="ru-RU" sz="1800" dirty="0">
                <a:cs typeface="Times New Roman" panose="02020603050405020304" pitchFamily="18" charset="0"/>
              </a:rPr>
              <a:t>). </a:t>
            </a:r>
            <a:r>
              <a:rPr lang="ru-RU" sz="1800" dirty="0">
                <a:cs typeface="Times New Roman" panose="02020603050405020304" pitchFamily="18" charset="0"/>
                <a:sym typeface="Arial"/>
              </a:rPr>
              <a:t>Если нет подходящего, то</a:t>
            </a:r>
            <a:r>
              <a:rPr lang="et-EE" sz="1800" dirty="0"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800" dirty="0">
                <a:cs typeface="Times New Roman" panose="02020603050405020304" pitchFamily="18" charset="0"/>
                <a:sym typeface="Arial"/>
              </a:rPr>
              <a:t>в названии должно быть написано слово «</a:t>
            </a:r>
            <a:r>
              <a:rPr lang="et-EE" sz="1800" dirty="0">
                <a:cs typeface="Times New Roman" panose="02020603050405020304" pitchFamily="18" charset="0"/>
                <a:sym typeface="Arial"/>
              </a:rPr>
              <a:t>Mittetulundusühing</a:t>
            </a:r>
            <a:r>
              <a:rPr lang="ru-RU" sz="1800" dirty="0">
                <a:cs typeface="Times New Roman" panose="02020603050405020304" pitchFamily="18" charset="0"/>
                <a:sym typeface="Arial"/>
              </a:rPr>
              <a:t>» или сокращение MTÜ.</a:t>
            </a:r>
            <a:endParaRPr lang="ru-RU" sz="1800" dirty="0">
              <a:cs typeface="Times New Roman" panose="02020603050405020304" pitchFamily="18" charset="0"/>
            </a:endParaRPr>
          </a:p>
          <a:p>
            <a:pPr lvl="0" indent="-381000" algn="just"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</a:rPr>
              <a:t>Некоммерческое объединение может иметь только одно название.</a:t>
            </a:r>
          </a:p>
          <a:p>
            <a:pPr lvl="0" indent="-381000" algn="just"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</a:rPr>
              <a:t>Название некоммерческого объединения должно писаться буквами латинско-эстонского алфавита.</a:t>
            </a:r>
            <a:endParaRPr lang="ru-RU" sz="1800" dirty="0">
              <a:cs typeface="Times New Roman" panose="02020603050405020304" pitchFamily="18" charset="0"/>
              <a:sym typeface="Arial"/>
            </a:endParaRPr>
          </a:p>
          <a:p>
            <a:pPr lvl="0" indent="-381000" algn="just"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</a:rPr>
              <a:t>Название некоммерческого объединения не должно вводить в заблуждение относительно целей и объема его деятельности, а также правовой формы</a:t>
            </a:r>
          </a:p>
          <a:p>
            <a:pPr lvl="0" indent="-381000" algn="just"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</a:rPr>
              <a:t>Наименование некоммерческого объединения не должно противоречить общепринятым нормам добропорядочности.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40359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49F16B1E-B4FD-79B6-98B6-02D3EBD58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46" y="189102"/>
            <a:ext cx="8002206" cy="747712"/>
          </a:xfrm>
        </p:spPr>
        <p:txBody>
          <a:bodyPr/>
          <a:lstStyle/>
          <a:p>
            <a:r>
              <a:rPr lang="ru-RU" dirty="0"/>
              <a:t>Учредительный договор НКО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6D5E930-1BED-8527-1F40-E8EFFF2DF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936814"/>
            <a:ext cx="8002206" cy="3443118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Адрес НКО</a:t>
            </a:r>
          </a:p>
          <a:p>
            <a:pPr marL="0" lvl="0" indent="0" algn="just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Адрес, по которому находится правление НКО или так называемый юридический адрес (куда отправлять почту).</a:t>
            </a:r>
          </a:p>
          <a:p>
            <a:pPr marL="0" lvl="0" indent="0" algn="just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Цель НКО</a:t>
            </a:r>
          </a:p>
          <a:p>
            <a:pPr marL="0" lvl="0" indent="0" algn="just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Каких изменений вы хотите добиться в своей деятельности, текст тот же, что и в уставе</a:t>
            </a:r>
          </a:p>
          <a:p>
            <a:pPr marL="0" lvl="0" indent="0" algn="just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Имена учредителей, их личные или регистрационные коды, а также место жительства или юридический адрес</a:t>
            </a:r>
          </a:p>
          <a:p>
            <a:pPr marL="0" lvl="0" indent="0" algn="just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Учредителями также могут быть иностранцы. Если эстонский личный идентификационный код отсутствует, указываются дата и год рождения.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064020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2FCCC830-A7B8-471F-1BDA-3ED5D2D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Учредительный договор НКО</a:t>
            </a:r>
            <a:endParaRPr lang="et-EE" dirty="0"/>
          </a:p>
          <a:p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1C2AA20-5906-8D15-EC41-30EA9E128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850191"/>
            <a:ext cx="8002206" cy="3443118"/>
          </a:xfrm>
        </p:spPr>
        <p:txBody>
          <a:bodyPr/>
          <a:lstStyle/>
          <a:p>
            <a:pPr marL="0" lvl="0" indent="0" algn="just">
              <a:spcBef>
                <a:spcPts val="500"/>
              </a:spcBef>
              <a:buNone/>
            </a:pP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Обязательства учредителей перед НКО</a:t>
            </a:r>
          </a:p>
          <a:p>
            <a:pPr marL="0" lvl="0" indent="0" algn="just">
              <a:spcBef>
                <a:spcPts val="500"/>
              </a:spcBef>
              <a:buNone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Платят ли учредители вступительный взнос или госпошлину?</a:t>
            </a:r>
          </a:p>
          <a:p>
            <a:pPr marL="0" lvl="0" indent="0" algn="just">
              <a:spcBef>
                <a:spcPts val="500"/>
              </a:spcBef>
              <a:buNone/>
            </a:pP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Имена, личные идентификационные коды и место жительства членов правления</a:t>
            </a:r>
          </a:p>
          <a:p>
            <a:pPr marL="68580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Если ни один член правления не находится в Эстонии, необходимо приобрести услугу так называемого контактного лица и внести в регистр контактное лицо с соответствующей лицензией на деятельность.</a:t>
            </a:r>
          </a:p>
          <a:p>
            <a:pPr marL="68580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Быть председателем правления - это внутреннее решение компании, каждый вносится в регистр в качестве члена правления.</a:t>
            </a:r>
          </a:p>
          <a:p>
            <a:pPr marL="68580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Члены правления некоммерческой организации, не зарегистрированные по месту жительства в </a:t>
            </a:r>
            <a:r>
              <a:rPr lang="ru-RU" sz="1700" u="sng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регистре народонаселения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, должны предоставить регистратору адрес своего местонахождения.</a:t>
            </a: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CC0000"/>
              </a:solidFill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45500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3857054C-20B6-6F14-04AC-304B3C63C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Учредительный договор НКО</a:t>
            </a:r>
            <a:endParaRPr lang="et-EE" dirty="0"/>
          </a:p>
          <a:p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B34BDCE-94DC-ADC2-8D37-6A6876C0B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-368300" algn="just">
              <a:spcBef>
                <a:spcPts val="0"/>
              </a:spcBef>
              <a:buSzPts val="22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Договор подписывают все учредители.</a:t>
            </a:r>
          </a:p>
          <a:p>
            <a:pPr marL="88900" lvl="0" indent="0" algn="just">
              <a:spcBef>
                <a:spcPts val="0"/>
              </a:spcBef>
              <a:buSzPts val="2200"/>
              <a:buNone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lvl="0" indent="-368300" algn="just">
              <a:spcBef>
                <a:spcPts val="0"/>
              </a:spcBef>
              <a:buSzPts val="22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Учредительный договор составляется на эстонском языке, перевод должен быть нотариально заверен или подготовлен присяжным переводчиком.</a:t>
            </a:r>
          </a:p>
          <a:p>
            <a:pPr lvl="0" indent="-368300" algn="just">
              <a:spcBef>
                <a:spcPts val="0"/>
              </a:spcBef>
              <a:buSzPts val="2200"/>
              <a:buChar char="●"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lvl="0" indent="-368300" algn="just">
              <a:spcBef>
                <a:spcPts val="0"/>
              </a:spcBef>
              <a:buSzPts val="22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Учредители не имеют никаких преимуществ или прав в НКО. Они автоматически становятся членами НКО после их создания.</a:t>
            </a:r>
          </a:p>
          <a:p>
            <a:pPr lvl="0" indent="-368300" algn="just">
              <a:spcBef>
                <a:spcPts val="0"/>
              </a:spcBef>
              <a:buSzPts val="2200"/>
              <a:buChar char="●"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lvl="0" indent="-368300" algn="just">
              <a:spcBef>
                <a:spcPts val="0"/>
              </a:spcBef>
              <a:buSzPts val="22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Несовершеннолетние также могут быть учредителями, но они не могут быть членами правления НКО до достижения совершеннолетия.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901837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04BF0F7-4877-796D-62D2-771F06F62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0BFA347-8F07-A2EB-459B-DD8FAAF24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33333"/>
                </a:solidFill>
                <a:highlight>
                  <a:schemeClr val="lt1"/>
                </a:highlight>
                <a:cs typeface="Times New Roman" panose="02020603050405020304" pitchFamily="18" charset="0"/>
                <a:sym typeface="Arial"/>
              </a:rPr>
              <a:t>Устав это документ</a:t>
            </a:r>
            <a:r>
              <a:rPr lang="ru-RU" sz="2000" dirty="0">
                <a:solidFill>
                  <a:srgbClr val="333333"/>
                </a:solidFill>
                <a:highlight>
                  <a:schemeClr val="lt1"/>
                </a:highlight>
                <a:cs typeface="Times New Roman" panose="02020603050405020304" pitchFamily="18" charset="0"/>
                <a:sym typeface="Arial"/>
              </a:rPr>
              <a:t>, содержащий договоренности, по которым будет жить и действовать организация, а также договоренности, касающиеся членства.  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33333"/>
              </a:solidFill>
              <a:highlight>
                <a:schemeClr val="lt1"/>
              </a:highlight>
              <a:cs typeface="Times New Roman" panose="02020603050405020304" pitchFamily="18" charset="0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chemeClr val="lt1"/>
                </a:highlight>
                <a:cs typeface="Times New Roman" panose="02020603050405020304" pitchFamily="18" charset="0"/>
                <a:sym typeface="Arial"/>
              </a:rPr>
              <a:t>Принцип составления: </a:t>
            </a:r>
            <a:r>
              <a:rPr lang="ru-RU" sz="2000" b="1" dirty="0">
                <a:solidFill>
                  <a:srgbClr val="333333"/>
                </a:solidFill>
                <a:highlight>
                  <a:schemeClr val="lt1"/>
                </a:highlight>
                <a:cs typeface="Times New Roman" panose="02020603050405020304" pitchFamily="18" charset="0"/>
                <a:sym typeface="Arial"/>
              </a:rPr>
              <a:t>ясно и понятно!</a:t>
            </a:r>
            <a:endParaRPr lang="ru-RU" sz="2000" b="1" dirty="0">
              <a:solidFill>
                <a:srgbClr val="003297"/>
              </a:solidFill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97586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38A8D11-3C8D-E41E-9537-883600B5C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46" y="690218"/>
            <a:ext cx="8002206" cy="747712"/>
          </a:xfrm>
        </p:spPr>
        <p:txBody>
          <a:bodyPr/>
          <a:lstStyle/>
          <a:p>
            <a:r>
              <a:rPr lang="ru-RU" sz="3200" dirty="0"/>
              <a:t>Темы обсуждения на ближайший час</a:t>
            </a:r>
            <a:endParaRPr lang="et-EE" sz="32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9126CB1-0CFB-91AF-3933-D96ABFEFE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1699553"/>
            <a:ext cx="8002206" cy="2113238"/>
          </a:xfrm>
        </p:spPr>
        <p:txBody>
          <a:bodyPr/>
          <a:lstStyle/>
          <a:p>
            <a:pPr marL="457200" indent="-400050">
              <a:lnSpc>
                <a:spcPct val="150000"/>
              </a:lnSpc>
              <a:buSzPts val="2700"/>
              <a:buFont typeface="Arial" panose="020B0604020202020204" pitchFamily="34" charset="0"/>
              <a:buChar char="●"/>
            </a:pPr>
            <a:r>
              <a:rPr lang="ru-RU" sz="2000" dirty="0">
                <a:cs typeface="Times New Roman" panose="02020603050405020304" pitchFamily="18" charset="0"/>
              </a:rPr>
              <a:t>Кто и как может помочь вам с проблемами MTÜ?</a:t>
            </a:r>
          </a:p>
          <a:p>
            <a:pPr marL="457200" lvl="0" indent="-400050">
              <a:lnSpc>
                <a:spcPct val="150000"/>
              </a:lnSpc>
              <a:buSzPts val="2700"/>
              <a:buChar char="●"/>
            </a:pPr>
            <a:r>
              <a:rPr lang="ru-RU" sz="2000" dirty="0">
                <a:cs typeface="Times New Roman" panose="02020603050405020304" pitchFamily="18" charset="0"/>
              </a:rPr>
              <a:t>Учредить OÜ или MTÜ?</a:t>
            </a:r>
          </a:p>
          <a:p>
            <a:pPr marL="457200" lvl="0" indent="-400050">
              <a:lnSpc>
                <a:spcPct val="150000"/>
              </a:lnSpc>
              <a:buSzPts val="2700"/>
              <a:buChar char="●"/>
            </a:pPr>
            <a:r>
              <a:rPr lang="ru-RU" sz="2000" dirty="0">
                <a:cs typeface="Times New Roman" panose="02020603050405020304" pitchFamily="18" charset="0"/>
              </a:rPr>
              <a:t> Что нужно учитывать при составлении договора и устава MTÜ?</a:t>
            </a:r>
          </a:p>
          <a:p>
            <a:pPr marL="457200" lvl="0" indent="-400050">
              <a:lnSpc>
                <a:spcPct val="150000"/>
              </a:lnSpc>
              <a:buSzPts val="2700"/>
              <a:buChar char="●"/>
            </a:pPr>
            <a:r>
              <a:rPr lang="ru-RU" sz="2000" dirty="0">
                <a:cs typeface="Times New Roman" panose="02020603050405020304" pitchFamily="18" charset="0"/>
              </a:rPr>
              <a:t> Как зарегистрировать свою органи</a:t>
            </a:r>
            <a:r>
              <a:rPr lang="ru-RU" dirty="0">
                <a:cs typeface="Times New Roman" panose="02020603050405020304" pitchFamily="18" charset="0"/>
              </a:rPr>
              <a:t>зацию</a:t>
            </a:r>
            <a:r>
              <a:rPr lang="ru-RU" sz="2000" dirty="0">
                <a:cs typeface="Times New Roman" panose="02020603050405020304" pitchFamily="18" charset="0"/>
              </a:rPr>
              <a:t> в коммерческом регистре?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2425361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91AE00D-116D-1056-35CD-F9678994F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Устав: общие положения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8198857-A7A7-96CD-CA73-7C40DE41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850191"/>
            <a:ext cx="8002206" cy="3443118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cs typeface="Times New Roman" panose="02020603050405020304" pitchFamily="18" charset="0"/>
                <a:sym typeface="Arial"/>
              </a:rPr>
              <a:t>Определение устава</a:t>
            </a:r>
          </a:p>
          <a:p>
            <a:pPr marL="342900"/>
            <a:r>
              <a:rPr lang="ru-RU" sz="2000" dirty="0">
                <a:cs typeface="Times New Roman" panose="02020603050405020304" pitchFamily="18" charset="0"/>
                <a:sym typeface="Arial"/>
              </a:rPr>
              <a:t>добровольное объединение лиц</a:t>
            </a:r>
          </a:p>
          <a:p>
            <a:pPr marL="342900"/>
            <a:r>
              <a:rPr lang="ru-RU" sz="2000" dirty="0">
                <a:cs typeface="Times New Roman" panose="02020603050405020304" pitchFamily="18" charset="0"/>
                <a:sym typeface="Arial"/>
              </a:rPr>
              <a:t>физические (физические) и / или юридические лица (организации и компании)</a:t>
            </a:r>
          </a:p>
          <a:p>
            <a:pPr marL="342900"/>
            <a:r>
              <a:rPr lang="ru-RU" sz="2000" dirty="0">
                <a:cs typeface="Times New Roman" panose="02020603050405020304" pitchFamily="18" charset="0"/>
                <a:sym typeface="Arial"/>
              </a:rPr>
              <a:t>в общественных интересах</a:t>
            </a:r>
          </a:p>
          <a:p>
            <a:pPr marL="0" lvl="0" indent="0">
              <a:buNone/>
            </a:pPr>
            <a:r>
              <a:rPr lang="ru-RU" sz="2000" b="1" dirty="0">
                <a:cs typeface="Times New Roman" panose="02020603050405020304" pitchFamily="18" charset="0"/>
                <a:sym typeface="Arial"/>
              </a:rPr>
              <a:t>Расположение </a:t>
            </a:r>
            <a:r>
              <a:rPr lang="ru-RU" sz="2000" dirty="0">
                <a:cs typeface="Times New Roman" panose="02020603050405020304" pitchFamily="18" charset="0"/>
                <a:sym typeface="Arial"/>
              </a:rPr>
              <a:t>с точностью до самоуправления.</a:t>
            </a:r>
          </a:p>
          <a:p>
            <a:pPr marL="0" lvl="0" indent="0">
              <a:buNone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marL="0" lvl="0" indent="0">
              <a:buNone/>
            </a:pPr>
            <a:r>
              <a:rPr lang="ru-RU" sz="2000" b="1" dirty="0">
                <a:cs typeface="Times New Roman" panose="02020603050405020304" pitchFamily="18" charset="0"/>
                <a:sym typeface="Arial"/>
              </a:rPr>
              <a:t>Название</a:t>
            </a:r>
            <a:r>
              <a:rPr lang="ru-RU" sz="2000" dirty="0">
                <a:cs typeface="Times New Roman" panose="02020603050405020304" pitchFamily="18" charset="0"/>
                <a:sym typeface="Arial"/>
              </a:rPr>
              <a:t> – без изменений взято из учредительного договора.    Возможность добавления названия НКО для международного общения.</a:t>
            </a:r>
          </a:p>
          <a:p>
            <a:pPr marL="0" lvl="0" indent="0">
              <a:buNone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marL="0" lvl="0" indent="0">
              <a:buNone/>
            </a:pPr>
            <a:r>
              <a:rPr lang="ru-RU" sz="2000" b="1" dirty="0">
                <a:cs typeface="Times New Roman" panose="02020603050405020304" pitchFamily="18" charset="0"/>
                <a:sym typeface="Arial"/>
              </a:rPr>
              <a:t>Финансовым годом </a:t>
            </a:r>
            <a:r>
              <a:rPr lang="ru-RU" sz="2000" dirty="0">
                <a:cs typeface="Times New Roman" panose="02020603050405020304" pitchFamily="18" charset="0"/>
                <a:sym typeface="Arial"/>
              </a:rPr>
              <a:t>является календарный год (с 1 января по 31 декабря), если не принято иное решение.</a:t>
            </a:r>
            <a:endParaRPr lang="ru-RU" sz="1800" dirty="0">
              <a:solidFill>
                <a:srgbClr val="202020"/>
              </a:solidFill>
              <a:highlight>
                <a:srgbClr val="FFFFFF"/>
              </a:highlight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634089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9FBDEEA7-7CB5-97D2-DE50-18116CB35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Устав: цели и задачи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0A6D221-1F48-BAF4-CB6B-6FA1DDCF7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954640"/>
            <a:ext cx="8002206" cy="344311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Цель: опишите </a:t>
            </a:r>
            <a:r>
              <a:rPr lang="ru-RU" sz="2400" b="1" dirty="0">
                <a:cs typeface="Times New Roman" panose="02020603050405020304" pitchFamily="18" charset="0"/>
                <a:sym typeface="Arial"/>
              </a:rPr>
              <a:t>каких результатов и изменений, вы хотите добиться с помощью своей деятельности.</a:t>
            </a:r>
          </a:p>
          <a:p>
            <a:pPr marL="6858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сильное гражданское общество и активные люди</a:t>
            </a:r>
          </a:p>
          <a:p>
            <a:pPr marL="6858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популяризация пеших прогулок среди детей, молодежи и взрослых.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  <a:sym typeface="Arial"/>
              </a:rPr>
              <a:t>Деятельность: опишите</a:t>
            </a:r>
            <a:r>
              <a:rPr lang="ru-RU" sz="2400" b="1" dirty="0">
                <a:cs typeface="Times New Roman" panose="02020603050405020304" pitchFamily="18" charset="0"/>
                <a:sym typeface="Arial"/>
              </a:rPr>
              <a:t>, какие действия вы собираетесь предпринять для достижения цели.</a:t>
            </a:r>
          </a:p>
          <a:p>
            <a:pPr marL="6858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организовать поездку по Эстонии и за границу,</a:t>
            </a:r>
          </a:p>
          <a:p>
            <a:pPr marL="6858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организовать тренировки в походах,</a:t>
            </a:r>
          </a:p>
          <a:p>
            <a:pPr marL="6858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пропагандировать здоровый образ жизни и здоровое поведение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552814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913EDAC-097B-81AC-BBCC-C425B8792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Устав: членство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BC8473B-7E4E-469E-74E8-F05F2FEF16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Некоммерческое объединение - это добровольное объединение лиц.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Некоммерческое объединение должно состоять как минимум из двух членов.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Прием в члены организации и регистрацию членов организует правление.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Обязанности членов организации определены в уставе.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Вы имеете право выйти из организации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Исключение членов из организации</a:t>
            </a:r>
            <a:endParaRPr lang="ru-RU" sz="2000" dirty="0"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85699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81CBD7E-1C18-9B48-C096-62F9726BF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Устав: общее собрание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716A9B5-377C-DD64-5A26-84E716CB9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Высшим руководящим органом объединения является общее собрание членов, правила созыва и проведения должны быть известны членам правления.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Общее собрание должно проводиться не реже одного раза в год.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Порядок проведения общего собрания изложен в § 18-24 главы 4 «Закона о некоммерческих объединениях».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1953832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93B14866-841F-85B6-ADAE-1772FA28A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Устав: право принятия решений на общем собрании</a:t>
            </a:r>
            <a:endParaRPr lang="et-EE" sz="24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2C107B0-2464-590E-FB6F-4A8CA7928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954640"/>
            <a:ext cx="8002206" cy="3443118"/>
          </a:xfrm>
        </p:spPr>
        <p:txBody>
          <a:bodyPr/>
          <a:lstStyle/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изменение устава (в т.ч. изменение названия организации);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назначение и отстранение члена (</a:t>
            </a:r>
            <a:r>
              <a:rPr lang="ru-RU" sz="2000" dirty="0" err="1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ов</a:t>
            </a: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) правления;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выборы и отстранение уполномоченных лиц;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заключение сделки с членом правления или иным органом, предусмотренным уставом;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утверждение годового хозяйственного отчета некоммерческого объединения;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роспуск, слияние и разделение организации.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5780247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F9ED68E3-A589-4944-4937-25EF586F7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46" y="381765"/>
            <a:ext cx="8002206" cy="755659"/>
          </a:xfrm>
        </p:spPr>
        <p:txBody>
          <a:bodyPr/>
          <a:lstStyle/>
          <a:p>
            <a:r>
              <a:rPr lang="ru-RU" sz="2400" dirty="0"/>
              <a:t>Устав: принятие решений без общего собрания</a:t>
            </a:r>
            <a:endParaRPr lang="et-EE" sz="24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7B63229-CFED-2EBC-51E4-784059FB8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В этом случае собрание вообще не проводится, участникам просто направляется макет решения (</a:t>
            </a:r>
            <a:r>
              <a:rPr lang="et-EE" sz="1800" dirty="0">
                <a:cs typeface="Times New Roman" panose="02020603050405020304" pitchFamily="18" charset="0"/>
              </a:rPr>
              <a:t>eelnõu)</a:t>
            </a:r>
            <a:r>
              <a:rPr lang="ru-RU" sz="1800" dirty="0">
                <a:cs typeface="Times New Roman" panose="02020603050405020304" pitchFamily="18" charset="0"/>
              </a:rPr>
              <a:t> на голосование.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Этот вариант можно использовать, если он не запрещен уставом.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Решение считается принятым, если за него проголосовало более половины поданных голосов, кроме случаев, когда согласно закону или уставу требуется б</a:t>
            </a:r>
            <a:r>
              <a:rPr lang="et-EE" sz="1800" dirty="0">
                <a:cs typeface="Times New Roman" panose="02020603050405020304" pitchFamily="18" charset="0"/>
              </a:rPr>
              <a:t>O</a:t>
            </a:r>
            <a:r>
              <a:rPr lang="ru-RU" sz="1800" dirty="0" err="1">
                <a:cs typeface="Times New Roman" panose="02020603050405020304" pitchFamily="18" charset="0"/>
              </a:rPr>
              <a:t>льшее</a:t>
            </a:r>
            <a:r>
              <a:rPr lang="ru-RU" sz="1800" dirty="0">
                <a:cs typeface="Times New Roman" panose="02020603050405020304" pitchFamily="18" charset="0"/>
              </a:rPr>
              <a:t> большинство голосов.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Членам организации должно быть предоставлено не менее 7 дней для голосования по «макету решения» (если уставом не предусмотрен более длительный срок).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Если в уставе НКО установлено требование о кворуме для общего собрания, это также распространяется на решения, принимаемые с помощью электронных решений.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05653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A2B732C-9682-A389-B073-21E6DD02D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Устав: общее собрание и новое правление</a:t>
            </a:r>
            <a:endParaRPr lang="et-EE" sz="28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1801C52-2448-BC95-1561-4E9595EF5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850191"/>
            <a:ext cx="8002206" cy="3443118"/>
          </a:xfrm>
        </p:spPr>
        <p:txBody>
          <a:bodyPr/>
          <a:lstStyle/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Смена члена Правления осуществляется на основании протокола общего собрания. Основанием для изменения записи в регистре являются протокол и решение общего собрания.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Если на общем собрании также были решены  и другие вопросы, то в регистр должно быть внесено решение, изложенное отдельно от протокола общего собрания, в котором указывается, какие члены правления некоммерческого объединения были отозваны или ушли в отставку, а кто  избран как новый. Протокол и решение общего собрания должны быть подписаны председателем и секретарем собрания.</a:t>
            </a:r>
          </a:p>
          <a:p>
            <a:pPr lvl="0" indent="-381000">
              <a:spcBef>
                <a:spcPts val="0"/>
              </a:spcBef>
              <a:buClr>
                <a:srgbClr val="333333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33333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Запись об изменении, сделанная на портале предпринимательства, требует подтверждения от всех новых членов правления.</a:t>
            </a:r>
            <a:endParaRPr lang="ru-RU" sz="1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884209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C4A4CA1E-ACA8-6766-FD8B-8081EDE7B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Устав: правление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038736E-8D49-15D0-FF2C-CF1E866DE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-381000">
              <a:spcBef>
                <a:spcPts val="0"/>
              </a:spcBef>
              <a:buSzPts val="24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В уставе необходимо указать количество членов правления или верхний и нижний предел (например, 3 или 2-5).</a:t>
            </a:r>
          </a:p>
          <a:p>
            <a:pPr lvl="0" indent="-381000">
              <a:spcBef>
                <a:spcPts val="0"/>
              </a:spcBef>
              <a:buSzPts val="2400"/>
              <a:buChar char="●"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lvl="0" indent="-381000">
              <a:spcBef>
                <a:spcPts val="0"/>
              </a:spcBef>
              <a:buSzPts val="24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Член правления не обязательно должен быть членом НКО, если есть желание, соответствующее ограничение должно быть прописано в уставе НКО.</a:t>
            </a:r>
          </a:p>
          <a:p>
            <a:pPr lvl="0" indent="-381000">
              <a:spcBef>
                <a:spcPts val="0"/>
              </a:spcBef>
              <a:buSzPts val="2400"/>
              <a:buChar char="●"/>
            </a:pPr>
            <a:endParaRPr lang="ru-RU" sz="2000" dirty="0">
              <a:cs typeface="Times New Roman" panose="02020603050405020304" pitchFamily="18" charset="0"/>
              <a:sym typeface="Arial"/>
            </a:endParaRPr>
          </a:p>
          <a:p>
            <a:pPr lvl="0" indent="-381000">
              <a:spcBef>
                <a:spcPts val="0"/>
              </a:spcBef>
              <a:buSzPts val="2400"/>
              <a:buChar char="●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Срок полномочий членов правления - не более 5 лет.</a:t>
            </a:r>
            <a:endParaRPr lang="ru-RU" sz="2000" dirty="0"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086441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450D0B91-C71B-621F-1722-28A6365EA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Правление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96DC989-1F88-4F4D-93D7-4243318264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954640"/>
            <a:ext cx="8002206" cy="3443118"/>
          </a:xfrm>
        </p:spPr>
        <p:txBody>
          <a:bodyPr/>
          <a:lstStyle/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Ограничения права представительства членов правления в уставе: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t-EE" sz="1800" dirty="0">
                <a:cs typeface="Times New Roman" panose="02020603050405020304" pitchFamily="18" charset="0"/>
                <a:sym typeface="Arial"/>
                <a:hlinkClick r:id="rId2"/>
              </a:rPr>
              <a:t>MTÜS § 27</a:t>
            </a:r>
            <a:r>
              <a:rPr lang="ru-RU" sz="1800" dirty="0">
                <a:cs typeface="Times New Roman" panose="02020603050405020304" pitchFamily="18" charset="0"/>
                <a:sym typeface="Arial"/>
                <a:hlinkClick r:id="rId2"/>
              </a:rPr>
              <a:t>. </a:t>
            </a:r>
            <a:r>
              <a:rPr lang="ru-RU" sz="1800" u="sng" dirty="0">
                <a:cs typeface="Times New Roman" panose="02020603050405020304" pitchFamily="18" charset="0"/>
                <a:sym typeface="Arial"/>
                <a:hlinkClick r:id="rId2"/>
              </a:rPr>
              <a:t>Право представительства правления</a:t>
            </a:r>
            <a:endParaRPr lang="ru-RU" sz="1800" u="sng" dirty="0">
              <a:cs typeface="Times New Roman" panose="02020603050405020304" pitchFamily="18" charset="0"/>
              <a:sym typeface="Arial"/>
            </a:endParaRPr>
          </a:p>
          <a:p>
            <a:pPr marL="533400" lvl="1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1800" i="1" dirty="0">
                <a:cs typeface="Times New Roman" panose="02020603050405020304" pitchFamily="18" charset="0"/>
                <a:sym typeface="Arial"/>
              </a:rPr>
              <a:t>(1) Каждый член правления имеет право представлять некоммерческое объединение при заключении всех сделок, если иное не предусмотрено законом.</a:t>
            </a:r>
          </a:p>
          <a:p>
            <a:pPr marL="533400" lvl="1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1800" i="1" dirty="0">
                <a:cs typeface="Times New Roman" panose="02020603050405020304" pitchFamily="18" charset="0"/>
                <a:sym typeface="Arial"/>
              </a:rPr>
              <a:t>(2) Уставом может быть предусмотрено, что члены правления или некоторые из них могут представлять некоммерческое объединение только совместно. Ограничение распространяется на третьих лиц только в том случае, если оно внесено в реестр.</a:t>
            </a:r>
          </a:p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  <a:buChar char="●"/>
            </a:pPr>
            <a:endParaRPr lang="ru-RU" sz="1800" dirty="0">
              <a:cs typeface="Times New Roman" panose="02020603050405020304" pitchFamily="18" charset="0"/>
              <a:sym typeface="Arial"/>
            </a:endParaRPr>
          </a:p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  <a:buChar char="●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Собрание правления: устав может дополнительно описывать, как они проходят, каким образом принимаются решения.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     </a:t>
            </a:r>
            <a:r>
              <a:rPr lang="et-EE" sz="1800" dirty="0">
                <a:cs typeface="Times New Roman" panose="02020603050405020304" pitchFamily="18" charset="0"/>
                <a:sym typeface="Arial"/>
                <a:hlinkClick r:id="rId3"/>
              </a:rPr>
              <a:t>MTÜS § 29.</a:t>
            </a:r>
            <a:r>
              <a:rPr lang="ru-RU" sz="1800" dirty="0">
                <a:cs typeface="Times New Roman" panose="02020603050405020304" pitchFamily="18" charset="0"/>
                <a:sym typeface="Arial"/>
                <a:hlinkClick r:id="rId3"/>
              </a:rPr>
              <a:t>Решение правления</a:t>
            </a:r>
            <a:endParaRPr lang="ru-RU" sz="1800" dirty="0">
              <a:cs typeface="Times New Roman" panose="02020603050405020304" pitchFamily="18" charset="0"/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1765550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5102153-3000-3002-80E3-0743A28F0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Что должно делать правление: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D56A054-3600-0412-4F70-1A8B7807E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-381000">
              <a:lnSpc>
                <a:spcPct val="115000"/>
              </a:lnSpc>
              <a:buSzPts val="2400"/>
              <a:buChar char="●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Организационное управление и развитие - создание действующей и функциональной организации из НКО</a:t>
            </a:r>
          </a:p>
          <a:p>
            <a:pPr lvl="0" indent="-381000">
              <a:lnSpc>
                <a:spcPct val="115000"/>
              </a:lnSpc>
              <a:buSzPts val="2400"/>
              <a:buChar char="●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Планирование ресурсов</a:t>
            </a:r>
          </a:p>
          <a:p>
            <a:pPr lvl="0" indent="-381000">
              <a:lnSpc>
                <a:spcPct val="115000"/>
              </a:lnSpc>
              <a:buSzPts val="2400"/>
              <a:buChar char="●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Ведение учета членов организации</a:t>
            </a:r>
          </a:p>
          <a:p>
            <a:pPr lvl="0" indent="-381000">
              <a:lnSpc>
                <a:spcPct val="115000"/>
              </a:lnSpc>
              <a:buSzPts val="2400"/>
              <a:buChar char="●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Общение и взаимодействие с членами организации</a:t>
            </a:r>
          </a:p>
          <a:p>
            <a:pPr lvl="0" indent="-381000">
              <a:lnSpc>
                <a:spcPct val="115000"/>
              </a:lnSpc>
              <a:buSzPts val="2400"/>
              <a:buChar char="●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Организация бухгалтерского учета и подготовка годового хозяйственного отчета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42322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di kohatäide 5">
            <a:extLst>
              <a:ext uri="{FF2B5EF4-FFF2-40B4-BE49-F238E27FC236}">
                <a16:creationId xmlns:a16="http://schemas.microsoft.com/office/drawing/2014/main" id="{11153DD1-0AE3-5648-9B78-6572975407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646" r="2646"/>
          <a:stretch>
            <a:fillRect/>
          </a:stretch>
        </p:blipFill>
        <p:spPr/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792D3267-406E-63E0-DED5-162291A8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BBE56"/>
                </a:solidFill>
              </a:rPr>
              <a:t>История успеха</a:t>
            </a:r>
            <a:endParaRPr lang="et-EE" dirty="0">
              <a:solidFill>
                <a:srgbClr val="4BBE56"/>
              </a:solidFill>
            </a:endParaRP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4F37AEB-5663-B3F4-507B-68B68BB42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конце этого часа выступит Людмила Дроботенко, которая расскажет о недавно созданной организации, а также поделится успешным опытом участия в проекте </a:t>
            </a:r>
            <a:r>
              <a:rPr lang="et-EE" dirty="0"/>
              <a:t>„</a:t>
            </a:r>
            <a:r>
              <a:rPr lang="et-EE" dirty="0" err="1"/>
              <a:t>Empowering</a:t>
            </a:r>
            <a:r>
              <a:rPr lang="et-EE" dirty="0"/>
              <a:t> </a:t>
            </a:r>
            <a:r>
              <a:rPr lang="et-EE" dirty="0" err="1"/>
              <a:t>women</a:t>
            </a:r>
            <a:r>
              <a:rPr lang="et-E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8023633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5C1D5753-327D-F246-E63E-436594B4D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Устав: ревизия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CC6F98D-B453-EFDD-EA3C-2E865A81F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335" y="850191"/>
            <a:ext cx="8002206" cy="3443118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SzPts val="2600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MTÜ SEADUS § 34. Надзор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Функция ревизии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Аудиторский контроль или ревизионная комиссия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Ревизионная комиссия в уставе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ru-RU" sz="1800" dirty="0">
                <a:cs typeface="Times New Roman" panose="02020603050405020304" pitchFamily="18" charset="0"/>
                <a:sym typeface="Arial"/>
              </a:rPr>
              <a:t>Члены ревизионной комиссии: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Общее собрание осуществляет надзор за деятельностью других органов. Для исполнения этой задачи общее собрание может назначать ревизионную или аудиторскую проверку.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Ревизором или аудитором не может являться член правления или бухгалтер некоммерческого объединения.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Члены правления и других органов должны предоставлять ревизору или аудитору возможность ознакомиться со всеми необходимыми для проведения ревизии или аудиторской проверки документами и давать нужную информацию.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072747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B30329AA-B364-740C-621D-4A87635EF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Устав: слияние, разделение, ликвидация</a:t>
            </a:r>
            <a:endParaRPr lang="et-EE" sz="28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2573380-518E-6232-4DBF-759002E7A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-381000">
              <a:lnSpc>
                <a:spcPct val="115000"/>
              </a:lnSpc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Слияние, разделение и ликвидация организации происходят </a:t>
            </a:r>
            <a:r>
              <a:rPr lang="ru-RU" sz="2000" b="1" dirty="0">
                <a:cs typeface="Times New Roman" panose="02020603050405020304" pitchFamily="18" charset="0"/>
                <a:sym typeface="Arial"/>
              </a:rPr>
              <a:t>в порядке, установленном законом.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2000" b="1" dirty="0">
                <a:cs typeface="Times New Roman" panose="02020603050405020304" pitchFamily="18" charset="0"/>
                <a:sym typeface="Arial"/>
              </a:rPr>
              <a:t>Ликвидаторами </a:t>
            </a:r>
            <a:r>
              <a:rPr lang="ru-RU" sz="2000" dirty="0">
                <a:cs typeface="Times New Roman" panose="02020603050405020304" pitchFamily="18" charset="0"/>
                <a:sym typeface="Arial"/>
              </a:rPr>
              <a:t>организации являются члены правления или лица, назначенные общим собранием.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  <a:sym typeface="Arial"/>
              </a:rPr>
              <a:t>!После прекращения деятельности организации </a:t>
            </a:r>
            <a:r>
              <a:rPr lang="ru-RU" sz="2000" b="1" dirty="0">
                <a:cs typeface="Times New Roman" panose="02020603050405020304" pitchFamily="18" charset="0"/>
                <a:sym typeface="Arial"/>
              </a:rPr>
              <a:t>оставшиеся активы/имущество передаются </a:t>
            </a:r>
            <a:r>
              <a:rPr lang="ru-RU" sz="2000" dirty="0">
                <a:cs typeface="Times New Roman" panose="02020603050405020304" pitchFamily="18" charset="0"/>
                <a:sym typeface="Arial"/>
              </a:rPr>
              <a:t>организации с аналогичной целью или юридическому лицу публичного права, которое входит в список некоммерческих объединений и фондов, а также религиозных объединений с льготами по подоходному налогу.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554994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750755B-801B-2DD4-0D1C-81A6D2926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46" y="0"/>
            <a:ext cx="8002206" cy="747712"/>
          </a:xfrm>
        </p:spPr>
        <p:txBody>
          <a:bodyPr/>
          <a:lstStyle/>
          <a:p>
            <a:r>
              <a:rPr lang="ru-RU" dirty="0"/>
              <a:t>Регистрация НКО на бумаге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D3BEBC1-5BF7-0C47-F2E2-9DCE1909C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961" y="602586"/>
            <a:ext cx="8002206" cy="3443118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dirty="0">
                <a:cs typeface="Times New Roman" panose="02020603050405020304" pitchFamily="18" charset="0"/>
                <a:sym typeface="Arial"/>
              </a:rPr>
              <a:t>Регистрационные документы подаются 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  <a:sym typeface="Arial"/>
              </a:rPr>
              <a:t>на бумаге</a:t>
            </a:r>
            <a:r>
              <a:rPr lang="ru-RU" sz="1600" dirty="0">
                <a:cs typeface="Times New Roman" panose="02020603050405020304" pitchFamily="18" charset="0"/>
                <a:sym typeface="Arial"/>
              </a:rPr>
              <a:t>, если </a:t>
            </a:r>
            <a:r>
              <a:rPr lang="ru-RU" sz="1600" b="1" dirty="0">
                <a:cs typeface="Times New Roman" panose="02020603050405020304" pitchFamily="18" charset="0"/>
                <a:sym typeface="Arial"/>
              </a:rPr>
              <a:t>все</a:t>
            </a:r>
            <a:r>
              <a:rPr lang="ru-RU" sz="1600" dirty="0">
                <a:cs typeface="Times New Roman" panose="02020603050405020304" pitchFamily="18" charset="0"/>
                <a:sym typeface="Arial"/>
              </a:rPr>
              <a:t> учредители или члены правления </a:t>
            </a:r>
            <a:r>
              <a:rPr lang="ru-RU" sz="1600" b="1" dirty="0">
                <a:cs typeface="Times New Roman" panose="02020603050405020304" pitchFamily="18" charset="0"/>
                <a:sym typeface="Arial"/>
              </a:rPr>
              <a:t>не могут </a:t>
            </a:r>
            <a:r>
              <a:rPr lang="ru-RU" sz="1600" dirty="0">
                <a:cs typeface="Times New Roman" panose="02020603050405020304" pitchFamily="18" charset="0"/>
                <a:sym typeface="Arial"/>
              </a:rPr>
              <a:t>подписать документы </a:t>
            </a:r>
            <a:r>
              <a:rPr lang="ru-RU" sz="1600" dirty="0" err="1">
                <a:cs typeface="Times New Roman" panose="02020603050405020304" pitchFamily="18" charset="0"/>
                <a:sym typeface="Arial"/>
              </a:rPr>
              <a:t>дигитально</a:t>
            </a:r>
            <a:r>
              <a:rPr lang="ru-RU" sz="1600" dirty="0">
                <a:cs typeface="Times New Roman" panose="02020603050405020304" pitchFamily="18" charset="0"/>
                <a:sym typeface="Arial"/>
              </a:rPr>
              <a:t>. Подлинность подписей удостоверяется нотариально.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  <a:sym typeface="Arial"/>
              </a:rPr>
              <a:t>Учредительный договор и устав должны быть подписаны на бумаге учредителями, а члены правления должны подготовить заявление о внесении записи в регистр предпринимательства.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  <a:sym typeface="Arial"/>
              </a:rPr>
              <a:t>Вместе с заявлением в регистр на отдельной странице должны быть внесены контактные данные (телефон, электронная почта, веб-сайт). 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  <a:sym typeface="Arial"/>
              </a:rPr>
              <a:t>Учредительный договор, устав и нотариально заверенные подписи членов правления должны быть доставлены вместе с контактными данными  НКО в отдел регистра лично или заказным 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  <a:sym typeface="Arial"/>
              </a:rPr>
              <a:t>За подачу документов, отправленных по почте, необходимо уплатить государственную пошлину </a:t>
            </a:r>
            <a:r>
              <a:rPr lang="ru-RU" sz="1600" b="1" dirty="0">
                <a:cs typeface="Times New Roman" panose="02020603050405020304" pitchFamily="18" charset="0"/>
                <a:sym typeface="Arial"/>
              </a:rPr>
              <a:t>до того, как </a:t>
            </a:r>
            <a:r>
              <a:rPr lang="ru-RU" sz="1600" dirty="0">
                <a:cs typeface="Times New Roman" panose="02020603050405020304" pitchFamily="18" charset="0"/>
                <a:sym typeface="Arial"/>
              </a:rPr>
              <a:t>документы будут отправлены на счет Министерства финансов.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  <a:sym typeface="Arial"/>
              </a:rPr>
              <a:t>Документы, отправляемые в регистр, должны быть изначально подписаны.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117146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4FAEB426-41A6-0BE5-AD87-32FA909B2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dirty="0"/>
              <a:t>Регистрация НКО на портале предпринимательства</a:t>
            </a:r>
            <a:endParaRPr lang="et-EE" sz="24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39DBDD4-E7E3-0C8E-7BA8-B50411034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580784"/>
            <a:ext cx="8002206" cy="3443118"/>
          </a:xfrm>
        </p:spPr>
        <p:txBody>
          <a:bodyPr/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u="sng" dirty="0">
                <a:solidFill>
                  <a:schemeClr val="hlink"/>
                </a:solidFill>
                <a:cs typeface="Times New Roman" panose="02020603050405020304" pitchFamily="18" charset="0"/>
                <a:sym typeface="Arial"/>
              </a:rPr>
              <a:t>https://ariregister.rik.ee</a:t>
            </a:r>
            <a:r>
              <a:rPr lang="et-EE" u="sng">
                <a:solidFill>
                  <a:schemeClr val="hlink"/>
                </a:solidFill>
                <a:cs typeface="Times New Roman" panose="02020603050405020304" pitchFamily="18" charset="0"/>
                <a:sym typeface="Arial"/>
              </a:rPr>
              <a:t>/est</a:t>
            </a:r>
            <a:endParaRPr lang="ru-RU" u="sng" dirty="0">
              <a:solidFill>
                <a:schemeClr val="hlink"/>
              </a:solidFill>
              <a:cs typeface="Times New Roman" panose="02020603050405020304" pitchFamily="18" charset="0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>
                <a:cs typeface="Times New Roman" panose="02020603050405020304" pitchFamily="18" charset="0"/>
                <a:sym typeface="Arial"/>
              </a:rPr>
              <a:t>заполнить форму на регистрацию НКО прямо на портале предпринимательства;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  <a:sym typeface="Arial"/>
              </a:rPr>
              <a:t>устав и учредительный договор прилагаются к заявлению в виде файлов;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  <a:sym typeface="Arial"/>
              </a:rPr>
              <a:t>затем попросите соучредителей и членов правления подписать документы на портале предпринимательства;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  <a:sym typeface="Arial"/>
              </a:rPr>
              <a:t>оплатите государственная пошлина за учреждение общественной организации (30 евро). Сделать это можно по ссылке банка на портале предпринимательства;</a:t>
            </a:r>
          </a:p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  <a:sym typeface="Arial"/>
              </a:rPr>
              <a:t>подать заявку на внесение в регистр предпринимательства.</a:t>
            </a:r>
          </a:p>
          <a:p>
            <a:pPr marL="533400" lvl="1" indent="0">
              <a:buSzPts val="2400"/>
              <a:buNone/>
            </a:pPr>
            <a:r>
              <a:rPr lang="ru-RU" dirty="0">
                <a:cs typeface="Times New Roman" panose="02020603050405020304" pitchFamily="18" charset="0"/>
                <a:sym typeface="Arial"/>
              </a:rPr>
              <a:t>Образцы заявления и документов - </a:t>
            </a:r>
            <a:r>
              <a:rPr lang="ru-RU" u="sng" dirty="0">
                <a:solidFill>
                  <a:schemeClr val="hlink"/>
                </a:solidFill>
                <a:cs typeface="Times New Roman" panose="02020603050405020304" pitchFamily="18" charset="0"/>
                <a:sym typeface="Arial"/>
                <a:hlinkClick r:id="rId2"/>
              </a:rPr>
              <a:t>https://www.mtyabi.ee/nouanded/organisatsiooni-asutamine/mtu-asutamine/</a:t>
            </a:r>
            <a:endParaRPr lang="ru-RU" dirty="0">
              <a:cs typeface="Times New Roman" panose="02020603050405020304" pitchFamily="18" charset="0"/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9253030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61C0CC2-19B1-B73E-620F-F1E49FC5F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283" y="97614"/>
            <a:ext cx="8488623" cy="747712"/>
          </a:xfrm>
        </p:spPr>
        <p:txBody>
          <a:bodyPr/>
          <a:lstStyle/>
          <a:p>
            <a:r>
              <a:rPr lang="ru-RU" sz="2800" dirty="0"/>
              <a:t>Информация для НКО на сайте </a:t>
            </a:r>
            <a:r>
              <a:rPr lang="et-EE" sz="2800" dirty="0">
                <a:hlinkClick r:id="rId2"/>
              </a:rPr>
              <a:t>www.ivek.ee</a:t>
            </a:r>
            <a:endParaRPr lang="ru-RU" sz="2800" dirty="0"/>
          </a:p>
          <a:p>
            <a:r>
              <a:rPr lang="et-EE" sz="2000" dirty="0">
                <a:hlinkClick r:id="rId3"/>
              </a:rPr>
              <a:t>https://ivek.ee/ru/services/mtu</a:t>
            </a:r>
            <a:r>
              <a:rPr lang="et-EE" sz="2800" dirty="0">
                <a:hlinkClick r:id="rId3"/>
              </a:rPr>
              <a:t>/</a:t>
            </a:r>
            <a:r>
              <a:rPr lang="ru-RU" sz="2800" dirty="0"/>
              <a:t> </a:t>
            </a:r>
            <a:endParaRPr lang="et-EE" sz="28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698FD8FC-E45E-30FA-14E7-613FE579C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492" b="24246"/>
          <a:stretch/>
        </p:blipFill>
        <p:spPr>
          <a:xfrm>
            <a:off x="721216" y="1764406"/>
            <a:ext cx="7160654" cy="23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470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CF212F92-0B04-49A2-9225-3C1FB2587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22" y="189102"/>
            <a:ext cx="8002206" cy="747712"/>
          </a:xfrm>
        </p:spPr>
        <p:txBody>
          <a:bodyPr/>
          <a:lstStyle/>
          <a:p>
            <a:r>
              <a:rPr lang="ru-RU" spc="-1" dirty="0">
                <a:uFill>
                  <a:solidFill>
                    <a:srgbClr val="FFFFFF"/>
                  </a:solidFill>
                </a:uFill>
                <a:ea typeface="DejaVu Sans"/>
                <a:cs typeface="Times New Roman" panose="02020603050405020304" pitchFamily="18" charset="0"/>
              </a:rPr>
              <a:t>Благодарим за внимание!</a:t>
            </a:r>
            <a:endParaRPr lang="en-US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cs typeface="Times New Roman" panose="02020603050405020304" pitchFamily="18" charset="0"/>
            </a:endParaRP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424A5F0-D060-4E57-BA2A-1AA570E09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8B744-97FB-4567-1565-3037F3322A8A}"/>
              </a:ext>
            </a:extLst>
          </p:cNvPr>
          <p:cNvSpPr txBox="1"/>
          <p:nvPr/>
        </p:nvSpPr>
        <p:spPr>
          <a:xfrm>
            <a:off x="432346" y="1919289"/>
            <a:ext cx="6110121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spcBef>
                <a:spcPts val="751"/>
              </a:spcBef>
            </a:pPr>
            <a:r>
              <a:rPr lang="et-EE" sz="1000" b="1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SA Ida-Viru Ettevõtluskeskus</a:t>
            </a: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Keskväljak 4 III korrus Jõhvi</a:t>
            </a: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Kerese 3 II korrus </a:t>
            </a:r>
            <a:r>
              <a:rPr lang="et-EE" sz="1000" spc="-1" dirty="0" err="1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Narv</a:t>
            </a:r>
            <a:r>
              <a:rPr lang="en-US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a</a:t>
            </a: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ru-RU" sz="1000" b="1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Консультанты</a:t>
            </a:r>
            <a:endParaRPr lang="et-EE" sz="1000" b="1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ru-RU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Йыхви- Надежда Морозова </a:t>
            </a: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506 7735, </a:t>
            </a: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  <a:hlinkClick r:id="rId2"/>
              </a:rPr>
              <a:t>nadezda.morozova@ivek.ee</a:t>
            </a: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 </a:t>
            </a: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ru-RU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Нарва- </a:t>
            </a:r>
            <a:r>
              <a:rPr lang="ru-RU" sz="1000" spc="-1" dirty="0" err="1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Татьяная</a:t>
            </a:r>
            <a:r>
              <a:rPr lang="ru-RU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 Заморская </a:t>
            </a: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5300</a:t>
            </a:r>
            <a:r>
              <a:rPr lang="en-US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6902</a:t>
            </a: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cs typeface="Times New Roman" panose="02020603050405020304" pitchFamily="18" charset="0"/>
                <a:hlinkClick r:id="rId3"/>
              </a:rPr>
              <a:t>tatjana.zamorskaja@ivek.ee</a:t>
            </a:r>
            <a:r>
              <a:rPr lang="et-EE" sz="1000" spc="-1" dirty="0">
                <a:uFill>
                  <a:solidFill>
                    <a:srgbClr val="FFFFFF"/>
                  </a:solidFill>
                </a:uFill>
                <a:latin typeface="Exo 2" pitchFamily="2" charset="0"/>
                <a:cs typeface="Times New Roman" panose="02020603050405020304" pitchFamily="18" charset="0"/>
              </a:rPr>
              <a:t> </a:t>
            </a:r>
          </a:p>
          <a:p>
            <a:pPr defTabSz="914378">
              <a:spcBef>
                <a:spcPts val="751"/>
              </a:spcBef>
            </a:pPr>
            <a:r>
              <a:rPr lang="et-EE" sz="1000" u="sng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www.ivek.ee</a:t>
            </a:r>
            <a:r>
              <a:rPr lang="et-EE" sz="1000" u="sng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000" u="sng" spc="-1" dirty="0"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 </a:t>
            </a: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6AC91-BBF5-7DBD-C757-64BB2E2F4693}"/>
              </a:ext>
            </a:extLst>
          </p:cNvPr>
          <p:cNvSpPr txBox="1"/>
          <p:nvPr/>
        </p:nvSpPr>
        <p:spPr>
          <a:xfrm>
            <a:off x="3386699" y="1919290"/>
            <a:ext cx="315576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spcBef>
                <a:spcPts val="751"/>
              </a:spcBef>
            </a:pPr>
            <a:r>
              <a:rPr lang="et-EE" sz="1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Harju Ettevõtlus- ja Arenduskeskus</a:t>
            </a: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Sirge 2, Tallinn</a:t>
            </a:r>
            <a:endParaRPr lang="en-US" sz="1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Exo 2" pitchFamily="2" charset="0"/>
              <a:ea typeface="DejaVu Sans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endParaRPr lang="et-EE" sz="1000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ru-RU" sz="1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Консультант</a:t>
            </a:r>
            <a:r>
              <a:rPr lang="et-EE" sz="1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: </a:t>
            </a:r>
            <a:endParaRPr lang="et-EE" sz="1000" b="1" spc="-1" dirty="0"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ru-RU" sz="10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Анна </a:t>
            </a:r>
            <a:r>
              <a:rPr lang="ru-RU" sz="1000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Хейнсоо</a:t>
            </a:r>
            <a:r>
              <a:rPr lang="ru-RU" sz="10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t-EE" sz="1000" dirty="0">
                <a:solidFill>
                  <a:srgbClr val="626262"/>
                </a:solidFill>
                <a:latin typeface="Exo 2" pitchFamily="2" charset="0"/>
                <a:cs typeface="Times New Roman" panose="02020603050405020304" pitchFamily="18" charset="0"/>
              </a:rPr>
              <a:t>656 6522, 5683 1323</a:t>
            </a: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solidFill>
                  <a:srgbClr val="626262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cs typeface="Times New Roman" panose="02020603050405020304" pitchFamily="18" charset="0"/>
                <a:hlinkClick r:id="rId5"/>
              </a:rPr>
              <a:t>anna@heak.ee</a:t>
            </a:r>
            <a:endParaRPr lang="ru-RU" sz="1000" spc="-1" dirty="0">
              <a:solidFill>
                <a:srgbClr val="626262"/>
              </a:solidFill>
              <a:uFill>
                <a:solidFill>
                  <a:srgbClr val="FFFFFF"/>
                </a:solidFill>
              </a:uFill>
              <a:latin typeface="Exo 2" pitchFamily="2" charset="0"/>
              <a:cs typeface="Times New Roman" panose="02020603050405020304" pitchFamily="18" charset="0"/>
            </a:endParaRPr>
          </a:p>
          <a:p>
            <a:pPr defTabSz="914378">
              <a:spcBef>
                <a:spcPts val="751"/>
              </a:spcBef>
            </a:pPr>
            <a:r>
              <a:rPr lang="et-EE" sz="1000" spc="-1" dirty="0">
                <a:solidFill>
                  <a:srgbClr val="626262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cs typeface="Times New Roman" panose="02020603050405020304" pitchFamily="18" charset="0"/>
                <a:hlinkClick r:id="rId6"/>
              </a:rPr>
              <a:t>www.heak.ee</a:t>
            </a:r>
            <a:r>
              <a:rPr lang="et-EE" sz="1000" spc="-1" dirty="0">
                <a:solidFill>
                  <a:srgbClr val="626262"/>
                </a:solidFill>
                <a:uFill>
                  <a:solidFill>
                    <a:srgbClr val="FFFFFF"/>
                  </a:solidFill>
                </a:uFill>
                <a:latin typeface="Exo 2" pitchFamily="2" charset="0"/>
                <a:cs typeface="Times New Roman" panose="02020603050405020304" pitchFamily="18" charset="0"/>
              </a:rPr>
              <a:t> </a:t>
            </a:r>
            <a:endParaRPr lang="et-EE" sz="1000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9881C085-D836-738C-C3B5-F659A1E98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00" y="1282753"/>
            <a:ext cx="1971452" cy="482007"/>
          </a:xfrm>
          <a:prstGeom prst="rect">
            <a:avLst/>
          </a:prstGeom>
        </p:spPr>
      </p:pic>
      <p:pic>
        <p:nvPicPr>
          <p:cNvPr id="9" name="Google Shape;14;p3">
            <a:extLst>
              <a:ext uri="{FF2B5EF4-FFF2-40B4-BE49-F238E27FC236}">
                <a16:creationId xmlns:a16="http://schemas.microsoft.com/office/drawing/2014/main" id="{DFF67563-3BFC-E82A-F580-D81DB65F20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6" y="1328227"/>
            <a:ext cx="2721227" cy="39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406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>
            <a:spLocks noGrp="1"/>
          </p:cNvSpPr>
          <p:nvPr>
            <p:ph type="title"/>
          </p:nvPr>
        </p:nvSpPr>
        <p:spPr>
          <a:xfrm>
            <a:off x="353119" y="2944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t-EE" sz="2400" dirty="0">
                <a:solidFill>
                  <a:srgbClr val="4BBE56"/>
                </a:solidFill>
                <a:latin typeface="Exo 2" pitchFamily="2" charset="0"/>
              </a:rPr>
              <a:t>mtyabi.ee </a:t>
            </a:r>
            <a:endParaRPr sz="2400" dirty="0">
              <a:solidFill>
                <a:srgbClr val="4BBE56"/>
              </a:solidFill>
              <a:latin typeface="Exo 2" pitchFamily="2" charset="0"/>
            </a:endParaRPr>
          </a:p>
        </p:txBody>
      </p:sp>
      <p:sp>
        <p:nvSpPr>
          <p:cNvPr id="314" name="Google Shape;314;p46"/>
          <p:cNvSpPr txBox="1">
            <a:spLocks noGrp="1"/>
          </p:cNvSpPr>
          <p:nvPr>
            <p:ph type="body" idx="1"/>
          </p:nvPr>
        </p:nvSpPr>
        <p:spPr>
          <a:xfrm>
            <a:off x="353119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lnSpc>
                <a:spcPct val="115000"/>
              </a:lnSpc>
              <a:buNone/>
            </a:pPr>
            <a:r>
              <a:rPr lang="ru-RU" sz="2250" dirty="0">
                <a:latin typeface="Exo 2" pitchFamily="2" charset="0"/>
                <a:cs typeface="Times New Roman" panose="02020603050405020304" pitchFamily="18" charset="0"/>
                <a:sym typeface="Arial"/>
              </a:rPr>
              <a:t>Как создать организацию -</a:t>
            </a:r>
            <a:endParaRPr sz="2250" dirty="0">
              <a:latin typeface="Exo 2" pitchFamily="2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250" dirty="0">
                <a:latin typeface="Exo 2" pitchFamily="2" charset="0"/>
                <a:cs typeface="Times New Roman" panose="02020603050405020304" pitchFamily="18" charset="0"/>
                <a:sym typeface="Arial"/>
              </a:rPr>
              <a:t>вспомогательные материалы</a:t>
            </a:r>
            <a:endParaRPr sz="2250" dirty="0">
              <a:latin typeface="Exo 2" pitchFamily="2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250" dirty="0">
                <a:latin typeface="Exo 2" pitchFamily="2" charset="0"/>
                <a:cs typeface="Times New Roman" panose="02020603050405020304" pitchFamily="18" charset="0"/>
                <a:sym typeface="Arial"/>
              </a:rPr>
              <a:t> и советы найдете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250" dirty="0">
                <a:latin typeface="Exo 2" pitchFamily="2" charset="0"/>
                <a:cs typeface="Times New Roman" panose="02020603050405020304" pitchFamily="18" charset="0"/>
                <a:sym typeface="Arial"/>
              </a:rPr>
              <a:t>на страничке</a:t>
            </a:r>
            <a:r>
              <a:rPr lang="et-EE" sz="2250" dirty="0">
                <a:latin typeface="Exo 2" pitchFamily="2" charset="0"/>
                <a:cs typeface="Times New Roman" panose="02020603050405020304" pitchFamily="18" charset="0"/>
                <a:sym typeface="Arial"/>
              </a:rPr>
              <a:t>  </a:t>
            </a:r>
            <a:endParaRPr sz="2250" dirty="0">
              <a:latin typeface="Exo 2" pitchFamily="2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t-EE" sz="2250" dirty="0">
                <a:latin typeface="Exo 2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t-EE" sz="2250" u="sng" dirty="0">
                <a:solidFill>
                  <a:schemeClr val="hlink"/>
                </a:solidFill>
                <a:latin typeface="Exo 2" pitchFamily="2" charset="0"/>
                <a:cs typeface="Times New Roman" panose="02020603050405020304" pitchFamily="18" charset="0"/>
                <a:sym typeface="Arial"/>
                <a:hlinkClick r:id="rId3"/>
              </a:rPr>
              <a:t>www.mtyabi.ee </a:t>
            </a:r>
            <a:endParaRPr sz="2250" dirty="0">
              <a:latin typeface="Exo 2" pitchFamily="2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315" name="Google Shape;315;p4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750" y="1208269"/>
            <a:ext cx="4565801" cy="34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DA692D1-6AA3-DB1A-8D12-0195F470B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466" y="189102"/>
            <a:ext cx="8002206" cy="747712"/>
          </a:xfrm>
        </p:spPr>
        <p:txBody>
          <a:bodyPr/>
          <a:lstStyle/>
          <a:p>
            <a:r>
              <a:rPr lang="fi-FI" sz="2400" dirty="0"/>
              <a:t>MT</a:t>
            </a:r>
            <a:r>
              <a:rPr lang="et-EE" sz="2400" dirty="0"/>
              <a:t>Ü ABI</a:t>
            </a:r>
          </a:p>
          <a:p>
            <a:r>
              <a:rPr lang="fi-FI" sz="2400" dirty="0"/>
              <a:t>https://www.mtyabi.ee/ </a:t>
            </a:r>
            <a:endParaRPr lang="et-EE" sz="2400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6FB122EB-18B5-9602-3C24-A49B1EF6A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22" b="13868"/>
          <a:stretch/>
        </p:blipFill>
        <p:spPr>
          <a:xfrm>
            <a:off x="360608" y="1184856"/>
            <a:ext cx="7756894" cy="35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47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600"/>
            </a:pPr>
            <a:r>
              <a:rPr lang="ru-RU" sz="2800" b="1" dirty="0">
                <a:solidFill>
                  <a:srgbClr val="4BBE56"/>
                </a:solidFill>
                <a:latin typeface="Exo 2" pitchFamily="2" charset="0"/>
                <a:cs typeface="Times New Roman" panose="02020603050405020304" pitchFamily="18" charset="0"/>
              </a:rPr>
              <a:t>Самая большая консультационная сеть в Эстонии </a:t>
            </a:r>
            <a:endParaRPr sz="2800" b="1" dirty="0">
              <a:solidFill>
                <a:srgbClr val="4BBE56"/>
              </a:solidFill>
              <a:latin typeface="Exo 2" pitchFamily="2" charset="0"/>
              <a:cs typeface="Times New Roman" panose="02020603050405020304" pitchFamily="18" charset="0"/>
            </a:endParaRPr>
          </a:p>
          <a:p>
            <a:pPr algn="ctr">
              <a:buSzPts val="3600"/>
            </a:pPr>
            <a:r>
              <a:rPr lang="et-EE" sz="2800" b="1" u="sng" dirty="0">
                <a:solidFill>
                  <a:srgbClr val="4BBE56"/>
                </a:solidFill>
                <a:latin typeface="Exo 2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arenduskeskused.ee</a:t>
            </a:r>
            <a:endParaRPr sz="2800" b="1" dirty="0">
              <a:solidFill>
                <a:srgbClr val="4BBE56"/>
              </a:solidFill>
              <a:latin typeface="Exo 2" pitchFamily="2" charset="0"/>
              <a:cs typeface="Times New Roman" panose="02020603050405020304" pitchFamily="18" charset="0"/>
            </a:endParaRPr>
          </a:p>
        </p:txBody>
      </p:sp>
      <p:pic>
        <p:nvPicPr>
          <p:cNvPr id="150" name="Google Shape;15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015578" y="1569683"/>
            <a:ext cx="4656308" cy="305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5">
            <a:alphaModFix/>
          </a:blip>
          <a:srcRect b="44501"/>
          <a:stretch/>
        </p:blipFill>
        <p:spPr>
          <a:xfrm>
            <a:off x="860650" y="1569683"/>
            <a:ext cx="715467" cy="8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">
            <a:alphaModFix/>
          </a:blip>
          <a:srcRect b="45501"/>
          <a:stretch/>
        </p:blipFill>
        <p:spPr>
          <a:xfrm>
            <a:off x="2524593" y="1569684"/>
            <a:ext cx="785269" cy="8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276367" y="2571815"/>
            <a:ext cx="153898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t-EE" sz="1875" b="1" dirty="0">
                <a:solidFill>
                  <a:srgbClr val="003297"/>
                </a:solidFill>
                <a:latin typeface="Exo 2" pitchFamily="2" charset="0"/>
                <a:ea typeface="Calibri"/>
                <a:cs typeface="Times New Roman" panose="02020603050405020304" pitchFamily="18" charset="0"/>
                <a:sym typeface="Calibri"/>
              </a:rPr>
              <a:t>160</a:t>
            </a:r>
            <a:endParaRPr sz="1050" dirty="0">
              <a:latin typeface="Exo 2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75" b="1" dirty="0">
                <a:solidFill>
                  <a:srgbClr val="003297"/>
                </a:solidFill>
                <a:latin typeface="Exo 2" pitchFamily="2" charset="0"/>
                <a:cs typeface="Times New Roman" panose="02020603050405020304" pitchFamily="18" charset="0"/>
                <a:sym typeface="Calibri"/>
              </a:rPr>
              <a:t>работников</a:t>
            </a:r>
            <a:endParaRPr sz="1050" dirty="0">
              <a:latin typeface="Exo 2" pitchFamily="2" charset="0"/>
              <a:cs typeface="Times New Roman" panose="02020603050405020304" pitchFamily="18" charset="0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2102102" y="2571806"/>
            <a:ext cx="1913476" cy="93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t-EE" sz="1875" b="1" dirty="0">
                <a:solidFill>
                  <a:srgbClr val="003297"/>
                </a:solidFill>
                <a:latin typeface="Exo 2" pitchFamily="2" charset="0"/>
                <a:ea typeface="Calibri"/>
                <a:cs typeface="Times New Roman" panose="02020603050405020304" pitchFamily="18" charset="0"/>
                <a:sym typeface="Calibri"/>
              </a:rPr>
              <a:t>18 </a:t>
            </a:r>
            <a:r>
              <a:rPr lang="ru-RU" sz="1875" b="1" dirty="0">
                <a:solidFill>
                  <a:srgbClr val="003297"/>
                </a:solidFill>
                <a:latin typeface="Exo 2" pitchFamily="2" charset="0"/>
                <a:ea typeface="Calibri"/>
                <a:cs typeface="Times New Roman" panose="02020603050405020304" pitchFamily="18" charset="0"/>
                <a:sym typeface="Calibri"/>
              </a:rPr>
              <a:t>консультантов НКО </a:t>
            </a:r>
            <a:endParaRPr sz="1050" dirty="0">
              <a:latin typeface="Exo 2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383BE155-FCA4-B8D9-70B7-049A6478B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Услуги для НКО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2F29DC7-C873-32D4-2368-5D201987BE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1137424"/>
            <a:ext cx="8509948" cy="3443118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5"/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Консультирование</a:t>
            </a:r>
          </a:p>
          <a:p>
            <a:pPr marL="228600" lvl="0" indent="-20923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учреждение и ликвидация организации </a:t>
            </a:r>
          </a:p>
          <a:p>
            <a:pPr marL="228600" lvl="0" indent="-20923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управление организацией (правление, общее собрание) </a:t>
            </a:r>
          </a:p>
          <a:p>
            <a:pPr marL="228600" lvl="0" indent="-20923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развитие организации, наращивание потенциала (план действий и развития, бизнес-план, вовлечение и коммуникация, оценка оказанного воздействия)</a:t>
            </a:r>
          </a:p>
          <a:p>
            <a:pPr marL="228600" lvl="0" indent="-20923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финансирование деятельности объединения пожертвования, свой доход, спонсорство, дотации) </a:t>
            </a:r>
          </a:p>
          <a:p>
            <a:pPr marL="228600" lvl="0" indent="-20923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консультирование проектов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190342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20B2D4C1-F632-B723-B141-35A8BB644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Еще услуги для НКО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B2C632E-AF4B-6185-5EB6-E7B21DD0A5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5"/>
              <a:buNone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Обучение</a:t>
            </a:r>
            <a:endParaRPr lang="ru-RU" dirty="0">
              <a:cs typeface="Times New Roman" panose="02020603050405020304" pitchFamily="18" charset="0"/>
            </a:endParaRPr>
          </a:p>
          <a:p>
            <a:pPr marL="228600" lvl="0" indent="-20923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программа развития руководителей НКО (обучение, учебные поездки, летние школы, менторство и пр.) </a:t>
            </a:r>
          </a:p>
          <a:p>
            <a:pPr marL="228600" lvl="0" indent="-20923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Инфодни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, обучения, семинары (семинары для начинающих НКО, обучения,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инфодни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по условиям конкурса различных программ.)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Делимся информацией 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(новостная рассылка, сайты МАК, странички на FB, mtyabi.ee)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91576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E9B4D13-5245-1920-0D4E-332B39B52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Учредить </a:t>
            </a:r>
            <a:r>
              <a:rPr lang="et-EE" dirty="0"/>
              <a:t>OÜ </a:t>
            </a:r>
            <a:r>
              <a:rPr lang="en-US" dirty="0"/>
              <a:t>(</a:t>
            </a:r>
            <a:r>
              <a:rPr lang="en-US" dirty="0" err="1"/>
              <a:t>Osa</a:t>
            </a:r>
            <a:r>
              <a:rPr lang="et-EE" dirty="0"/>
              <a:t>ühing)</a:t>
            </a:r>
            <a:r>
              <a:rPr lang="ru-RU" dirty="0"/>
              <a:t> или </a:t>
            </a:r>
            <a:r>
              <a:rPr lang="et-EE" dirty="0"/>
              <a:t>MTÜ (Mittetulundusühing) (1)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9622A4C-892A-B50E-EF34-F1E2DF212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46" y="1493454"/>
            <a:ext cx="8002206" cy="3443118"/>
          </a:xfrm>
        </p:spPr>
        <p:txBody>
          <a:bodyPr/>
          <a:lstStyle/>
          <a:p>
            <a:pPr lvl="0" indent="-381000" algn="just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Некоммерческое объединение</a:t>
            </a:r>
            <a:r>
              <a:rPr lang="et-EE" sz="18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 (</a:t>
            </a:r>
            <a:r>
              <a:rPr lang="ru-RU" sz="18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НКО, </a:t>
            </a:r>
            <a:r>
              <a:rPr lang="et-EE" sz="18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MTÜ)</a:t>
            </a:r>
            <a:r>
              <a:rPr lang="ru-RU" sz="18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 - это добровольное объединение лиц, </a:t>
            </a:r>
            <a:r>
              <a:rPr lang="ru-RU" sz="1800" b="1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цель или основная деятельность которых не может заключаться в получении дохода за счет экономической деятельности.</a:t>
            </a:r>
          </a:p>
          <a:p>
            <a:pPr lvl="0" indent="-381000" algn="just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Доход некоммерческого объединения может использоваться только для достижения уставных целей. </a:t>
            </a:r>
            <a:r>
              <a:rPr lang="ru-RU" sz="1800" dirty="0">
                <a:solidFill>
                  <a:srgbClr val="202020"/>
                </a:solidFill>
                <a:highlight>
                  <a:srgbClr val="FFFFFF"/>
                </a:highlight>
                <a:cs typeface="Times New Roman" panose="02020603050405020304" pitchFamily="18" charset="0"/>
                <a:sym typeface="Arial"/>
              </a:rPr>
              <a:t>Некоммерческое объединение не может распределять прибыль между своими членами.</a:t>
            </a:r>
            <a:endParaRPr lang="et-EE" sz="1800" dirty="0">
              <a:solidFill>
                <a:srgbClr val="202020"/>
              </a:solidFill>
              <a:highlight>
                <a:srgbClr val="FFFFFF"/>
              </a:highlight>
              <a:cs typeface="Times New Roman" panose="02020603050405020304" pitchFamily="18" charset="0"/>
              <a:sym typeface="Arial"/>
            </a:endParaRPr>
          </a:p>
          <a:p>
            <a:pPr indent="-381000" algn="just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  <a:sym typeface="Arial"/>
              </a:rPr>
              <a:t>Финансовые источники </a:t>
            </a:r>
            <a:r>
              <a:rPr lang="et-EE" sz="1800" b="1" dirty="0">
                <a:cs typeface="Times New Roman" panose="02020603050405020304" pitchFamily="18" charset="0"/>
                <a:sym typeface="Arial"/>
              </a:rPr>
              <a:t>MTÜ</a:t>
            </a:r>
            <a:r>
              <a:rPr lang="ru-RU" sz="1800" b="1" dirty="0"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800" dirty="0">
                <a:cs typeface="Times New Roman" panose="02020603050405020304" pitchFamily="18" charset="0"/>
                <a:sym typeface="Arial"/>
              </a:rPr>
              <a:t>– дотации из в различных фондов, членские взносы, пожертвований, спонсоров, а также от продажи продуктов или услуг, то есть социальное предпринимательство.</a:t>
            </a:r>
          </a:p>
          <a:p>
            <a:pPr lvl="0" indent="-381000" algn="just">
              <a:lnSpc>
                <a:spcPct val="115000"/>
              </a:lnSpc>
              <a:spcBef>
                <a:spcPts val="0"/>
              </a:spcBef>
              <a:buSzPts val="2400"/>
            </a:pPr>
            <a:endParaRPr lang="ru-RU" sz="2000" dirty="0">
              <a:solidFill>
                <a:srgbClr val="20202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464781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3" id="{691992A4-7EA2-4060-A37C-40FA2CBB005B}" vid="{04745C68-437A-472C-AE0B-95AE038E934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esitlus_mall_must_ja_valge</Template>
  <TotalTime>8768</TotalTime>
  <Words>2445</Words>
  <Application>Microsoft Office PowerPoint</Application>
  <PresentationFormat>Ekraaniseanss (16:9)</PresentationFormat>
  <Paragraphs>246</Paragraphs>
  <Slides>35</Slides>
  <Notes>6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35</vt:i4>
      </vt:variant>
    </vt:vector>
  </HeadingPairs>
  <TitlesOfParts>
    <vt:vector size="41" baseType="lpstr">
      <vt:lpstr>Arial</vt:lpstr>
      <vt:lpstr>DIN Pro Regular</vt:lpstr>
      <vt:lpstr>Exo 2</vt:lpstr>
      <vt:lpstr>Times New Roman</vt:lpstr>
      <vt:lpstr>Symbol</vt:lpstr>
      <vt:lpstr>1_Simple Light</vt:lpstr>
      <vt:lpstr>PowerPointi esitlus</vt:lpstr>
      <vt:lpstr>PowerPointi esitlus</vt:lpstr>
      <vt:lpstr>История успеха</vt:lpstr>
      <vt:lpstr>mtyabi.ee </vt:lpstr>
      <vt:lpstr>PowerPointi esitlus</vt:lpstr>
      <vt:lpstr>Самая большая консультационная сеть в Эстонии  arenduskeskused.ee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Aleksandra Leštšuk</dc:creator>
  <cp:lastModifiedBy>Nadežda Morozova</cp:lastModifiedBy>
  <cp:revision>58</cp:revision>
  <dcterms:created xsi:type="dcterms:W3CDTF">2022-03-09T19:08:13Z</dcterms:created>
  <dcterms:modified xsi:type="dcterms:W3CDTF">2023-01-26T02:46:18Z</dcterms:modified>
</cp:coreProperties>
</file>